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3"/>
  </p:notesMasterIdLst>
  <p:sldIdLst>
    <p:sldId id="256" r:id="rId3"/>
    <p:sldId id="257" r:id="rId4"/>
    <p:sldId id="356" r:id="rId5"/>
    <p:sldId id="258" r:id="rId6"/>
    <p:sldId id="259" r:id="rId7"/>
    <p:sldId id="357"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5" r:id="rId102"/>
  </p:sldIdLst>
  <p:sldSz cx="9144000" cy="5143500" type="screen16x9"/>
  <p:notesSz cx="6858000" cy="9144000"/>
  <p:embeddedFontLst>
    <p:embeddedFont>
      <p:font typeface="Roboto" panose="020B0604020202020204" charset="0"/>
      <p:regular r:id="rId104"/>
      <p:bold r:id="rId105"/>
      <p:italic r:id="rId106"/>
      <p:boldItalic r:id="rId107"/>
    </p:embeddedFont>
    <p:embeddedFont>
      <p:font typeface="Calibri" panose="020F0502020204030204" pitchFamily="34" charset="0"/>
      <p:regular r:id="rId108"/>
      <p:bold r:id="rId109"/>
      <p:italic r:id="rId110"/>
      <p:boldItalic r:id="rId111"/>
    </p:embeddedFont>
    <p:embeddedFont>
      <p:font typeface="MS Gothic" panose="020B0609070205080204" pitchFamily="49" charset="-128"/>
      <p:regular r:id="rId1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28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7" autoAdjust="0"/>
    <p:restoredTop sz="62367" autoAdjust="0"/>
  </p:normalViewPr>
  <p:slideViewPr>
    <p:cSldViewPr snapToGrid="0">
      <p:cViewPr varScale="1">
        <p:scale>
          <a:sx n="104" d="100"/>
          <a:sy n="104" d="100"/>
        </p:scale>
        <p:origin x="1973" y="10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9.fntdata"/><Relationship Id="rId16" Type="http://schemas.openxmlformats.org/officeDocument/2006/relationships/slide" Target="slides/slide14.xml"/><Relationship Id="rId107" Type="http://schemas.openxmlformats.org/officeDocument/2006/relationships/font" Target="fonts/font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font" Target="fonts/font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3.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7.fntdata"/><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api.flutter.dev/flutter/widgets/SliverChildListDelegate-class.html" TargetMode="External"/><Relationship Id="rId13" Type="http://schemas.openxmlformats.org/officeDocument/2006/relationships/hyperlink" Target="https://api.flutter.dev/flutter/widgets/SliverPersistentHeader-class.html" TargetMode="External"/><Relationship Id="rId3" Type="http://schemas.openxmlformats.org/officeDocument/2006/relationships/hyperlink" Target="https://docs.flutter.dev/ui/widgets/layout#Sliver%20widgets" TargetMode="External"/><Relationship Id="rId7" Type="http://schemas.openxmlformats.org/officeDocument/2006/relationships/hyperlink" Target="https://api.flutter.dev/flutter/widgets/SliverChildBuilderDelegate-class.html" TargetMode="External"/><Relationship Id="rId12" Type="http://schemas.openxmlformats.org/officeDocument/2006/relationships/hyperlink" Target="https://api.flutter.dev/flutter/widgets/SliverPadding-class.htm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api.flutter.dev/flutter/material/SliverAppBar-class.html" TargetMode="External"/><Relationship Id="rId11" Type="http://schemas.openxmlformats.org/officeDocument/2006/relationships/hyperlink" Target="https://api.flutter.dev/flutter/widgets/SliverList-class.html" TargetMode="External"/><Relationship Id="rId5" Type="http://schemas.openxmlformats.org/officeDocument/2006/relationships/hyperlink" Target="https://api.flutter.dev/flutter/widgets/CustomScrollView-class.html" TargetMode="External"/><Relationship Id="rId10" Type="http://schemas.openxmlformats.org/officeDocument/2006/relationships/hyperlink" Target="https://api.flutter.dev/flutter/widgets/SliverGrid-class.html" TargetMode="External"/><Relationship Id="rId4" Type="http://schemas.openxmlformats.org/officeDocument/2006/relationships/hyperlink" Target="https://api.flutter.dev/flutter/cupertino/CupertinoSliverNavigationBar-class.html" TargetMode="External"/><Relationship Id="rId9" Type="http://schemas.openxmlformats.org/officeDocument/2006/relationships/hyperlink" Target="https://api.flutter.dev/flutter/widgets/SliverFixedExtentList-class.html" TargetMode="External"/><Relationship Id="rId14" Type="http://schemas.openxmlformats.org/officeDocument/2006/relationships/hyperlink" Target="https://api.flutter.dev/flutter/widgets/SliverToBoxAdapter-class.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119274c187_2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119274c187_2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19274c187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119274c187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119274c187_2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119274c187_2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119274c187_2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119274c187_2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119274c187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119274c187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119274c187_2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19274c187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119274c187_2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119274c187_2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19274c187_2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19274c187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119274c187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119274c187_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119274c187_2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119274c187_2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19274c1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19274c1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119274c187_2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119274c187_2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19274c187_2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19274c187_2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119274c187_2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119274c187_2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19274c187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19274c187_2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119274c187_2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119274c187_2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119274c187_2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119274c187_2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119274c187_2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119274c187_2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19274c187_2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19274c187_2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119274c187_2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2119274c187_2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119274c187_2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119274c187_2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119274c187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119274c18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smtClean="0">
                <a:solidFill>
                  <a:srgbClr val="000000"/>
                </a:solidFill>
                <a:effectLst/>
                <a:latin typeface="Arial"/>
                <a:ea typeface="Arial"/>
                <a:cs typeface="Arial"/>
                <a:sym typeface="Arial"/>
                <a:hlinkClick r:id="rId3"/>
              </a:rPr>
              <a:t>Sliver widgets</a:t>
            </a:r>
            <a:endParaRPr lang="ru-RU"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ru-RU" sz="1100" b="0" i="0" u="none" strike="noStrike" cap="none" dirty="0" smtClean="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100" b="0" i="0" u="none" strike="noStrike" cap="none" dirty="0" err="1" smtClean="0">
                <a:solidFill>
                  <a:srgbClr val="000000"/>
                </a:solidFill>
                <a:effectLst/>
                <a:latin typeface="Arial"/>
                <a:ea typeface="Arial"/>
                <a:cs typeface="Arial"/>
                <a:sym typeface="Arial"/>
              </a:rPr>
              <a:t>Sliver</a:t>
            </a:r>
            <a:r>
              <a:rPr lang="ru-RU" sz="1100" b="0" i="0" u="none" strike="noStrike" cap="none" dirty="0" smtClean="0">
                <a:solidFill>
                  <a:srgbClr val="000000"/>
                </a:solidFill>
                <a:effectLst/>
                <a:latin typeface="Arial"/>
                <a:ea typeface="Arial"/>
                <a:cs typeface="Arial"/>
                <a:sym typeface="Arial"/>
              </a:rPr>
              <a:t> — некоторая часть контента в </a:t>
            </a:r>
            <a:r>
              <a:rPr lang="ru-RU" sz="1100" b="0" i="0" u="none" strike="noStrike" cap="none" dirty="0" err="1" smtClean="0">
                <a:solidFill>
                  <a:srgbClr val="000000"/>
                </a:solidFill>
                <a:effectLst/>
                <a:latin typeface="Arial"/>
                <a:ea typeface="Arial"/>
                <a:cs typeface="Arial"/>
                <a:sym typeface="Arial"/>
              </a:rPr>
              <a:t>скроллящейся</a:t>
            </a:r>
            <a:r>
              <a:rPr lang="ru-RU" sz="1100" b="0" i="0" u="none" strike="noStrike" cap="none" dirty="0" smtClean="0">
                <a:solidFill>
                  <a:srgbClr val="000000"/>
                </a:solidFill>
                <a:effectLst/>
                <a:latin typeface="Arial"/>
                <a:ea typeface="Arial"/>
                <a:cs typeface="Arial"/>
                <a:sym typeface="Arial"/>
              </a:rPr>
              <a:t> области, которая подчиняется </a:t>
            </a:r>
            <a:r>
              <a:rPr lang="ru-RU" sz="1100" b="0" i="0" u="none" strike="noStrike" cap="none" dirty="0" err="1" smtClean="0">
                <a:solidFill>
                  <a:srgbClr val="000000"/>
                </a:solidFill>
                <a:effectLst/>
                <a:latin typeface="Arial"/>
                <a:ea typeface="Arial"/>
                <a:cs typeface="Arial"/>
                <a:sym typeface="Arial"/>
              </a:rPr>
              <a:t>Sliver</a:t>
            </a:r>
            <a:r>
              <a:rPr lang="ru-RU" sz="1100" b="0" i="0" u="none" strike="noStrike" cap="none" dirty="0" smtClean="0">
                <a:solidFill>
                  <a:srgbClr val="000000"/>
                </a:solidFill>
                <a:effectLst/>
                <a:latin typeface="Arial"/>
                <a:ea typeface="Arial"/>
                <a:cs typeface="Arial"/>
                <a:sym typeface="Arial"/>
              </a:rPr>
              <a:t> </a:t>
            </a:r>
            <a:r>
              <a:rPr lang="ru-RU" sz="1100" b="0" i="0" u="none" strike="noStrike" cap="none" dirty="0" err="1" smtClean="0">
                <a:solidFill>
                  <a:srgbClr val="000000"/>
                </a:solidFill>
                <a:effectLst/>
                <a:latin typeface="Arial"/>
                <a:ea typeface="Arial"/>
                <a:cs typeface="Arial"/>
                <a:sym typeface="Arial"/>
              </a:rPr>
              <a:t>Protocol</a:t>
            </a:r>
            <a:r>
              <a:rPr lang="ru-RU" sz="1100" b="0" i="0" u="none" strike="noStrike" cap="none" dirty="0" smtClean="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4"/>
              </a:rPr>
              <a:t>CupertinoSliverNavigationBar</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5"/>
              </a:rPr>
              <a:t>CustomScrollView</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6"/>
              </a:rPr>
              <a:t>SliverAppBar</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sng" strike="noStrike" cap="none" dirty="0" err="1" smtClean="0">
                <a:solidFill>
                  <a:srgbClr val="000000"/>
                </a:solidFill>
                <a:effectLst/>
                <a:latin typeface="Arial"/>
                <a:ea typeface="Arial"/>
                <a:cs typeface="Arial"/>
                <a:sym typeface="Arial"/>
                <a:hlinkClick r:id="rId7"/>
              </a:rPr>
              <a:t>SliverChildBuilderDelegate</a:t>
            </a:r>
            <a:endParaRPr lang="ru-RU" sz="1100" b="0" i="0" u="sng"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8"/>
              </a:rPr>
              <a:t>SliverChildListDelegate</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9"/>
              </a:rPr>
              <a:t>SliverFixedExtentList</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10"/>
              </a:rPr>
              <a:t>SliverGrid</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11"/>
              </a:rPr>
              <a:t>SliverList</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12"/>
              </a:rPr>
              <a:t>SliverPadding</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13"/>
              </a:rPr>
              <a:t>SliverPersistentHeader</a:t>
            </a:r>
            <a:endParaRPr lang="ru-RU"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hlinkClick r:id="rId14"/>
              </a:rPr>
              <a:t>SliverToBoxAdapter</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119274c187_2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119274c187_2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119274c187_2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119274c187_2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119274c187_2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119274c187_2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119274c187_5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g2119274c187_5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119274c187_5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2119274c187_5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19274c187_3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119274c187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19274c187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119274c187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119274c187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119274c187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119274c187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119274c187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119274c187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119274c18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119274c187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119274c187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ru-RU" sz="1100" b="0" i="0" u="none" strike="noStrike" cap="none" dirty="0" err="1" smtClean="0">
                <a:solidFill>
                  <a:srgbClr val="000000"/>
                </a:solidFill>
                <a:effectLst/>
                <a:latin typeface="Arial"/>
                <a:ea typeface="Arial"/>
                <a:cs typeface="Arial"/>
                <a:sym typeface="Arial"/>
              </a:rPr>
              <a:t>SingleChildLayout</a:t>
            </a:r>
            <a:r>
              <a:rPr lang="ru-RU" sz="1100" b="0" i="0" u="none" strike="noStrike" cap="none" dirty="0" smtClean="0">
                <a:solidFill>
                  <a:srgbClr val="000000"/>
                </a:solidFill>
                <a:effectLst/>
                <a:latin typeface="Arial"/>
                <a:ea typeface="Arial"/>
                <a:cs typeface="Arial"/>
                <a:sym typeface="Arial"/>
              </a:rPr>
              <a:t> - это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в библиотеке </a:t>
            </a:r>
            <a:r>
              <a:rPr lang="ru-RU" sz="1100" b="0" i="0" u="none" strike="noStrike" cap="none" dirty="0" err="1" smtClean="0">
                <a:solidFill>
                  <a:srgbClr val="000000"/>
                </a:solidFill>
                <a:effectLst/>
                <a:latin typeface="Arial"/>
                <a:ea typeface="Arial"/>
                <a:cs typeface="Arial"/>
                <a:sym typeface="Arial"/>
              </a:rPr>
              <a:t>Flutter</a:t>
            </a:r>
            <a:r>
              <a:rPr lang="ru-RU" sz="1100" b="0" i="0" u="none" strike="noStrike" cap="none" dirty="0" smtClean="0">
                <a:solidFill>
                  <a:srgbClr val="000000"/>
                </a:solidFill>
                <a:effectLst/>
                <a:latin typeface="Arial"/>
                <a:ea typeface="Arial"/>
                <a:cs typeface="Arial"/>
                <a:sym typeface="Arial"/>
              </a:rPr>
              <a:t>, который используется для размещения одного дочернего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внутри себя. Он предоставляет контроль над размещением и размером дочернего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позволяя разработчику определить его положение и размеры в зависимости от доступного пространства.</a:t>
            </a:r>
          </a:p>
          <a:p>
            <a:r>
              <a:rPr lang="ru-RU" sz="1100" b="0" i="0" u="none" strike="noStrike" cap="none" dirty="0" err="1" smtClean="0">
                <a:solidFill>
                  <a:srgbClr val="000000"/>
                </a:solidFill>
                <a:effectLst/>
                <a:latin typeface="Arial"/>
                <a:ea typeface="Arial"/>
                <a:cs typeface="Arial"/>
                <a:sym typeface="Arial"/>
              </a:rPr>
              <a:t>SingleChildLayout</a:t>
            </a:r>
            <a:r>
              <a:rPr lang="ru-RU" sz="1100" b="0" i="0" u="none" strike="noStrike" cap="none" dirty="0" smtClean="0">
                <a:solidFill>
                  <a:srgbClr val="000000"/>
                </a:solidFill>
                <a:effectLst/>
                <a:latin typeface="Arial"/>
                <a:ea typeface="Arial"/>
                <a:cs typeface="Arial"/>
                <a:sym typeface="Arial"/>
              </a:rPr>
              <a:t> может быть полезен в следующих ситуациях:</a:t>
            </a:r>
          </a:p>
          <a:p>
            <a:r>
              <a:rPr lang="ru-RU" sz="1100" b="0" i="0" u="none" strike="noStrike" cap="none" dirty="0" smtClean="0">
                <a:solidFill>
                  <a:srgbClr val="000000"/>
                </a:solidFill>
                <a:effectLst/>
                <a:latin typeface="Arial"/>
                <a:ea typeface="Arial"/>
                <a:cs typeface="Arial"/>
                <a:sym typeface="Arial"/>
              </a:rPr>
              <a:t>Когда вам нужно разместить один дочерний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внутри родительского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и вы хотите иметь полный контроль над его размещением и размерами.</a:t>
            </a:r>
          </a:p>
          <a:p>
            <a:r>
              <a:rPr lang="ru-RU" sz="1100" b="0" i="0" u="none" strike="noStrike" cap="none" dirty="0" smtClean="0">
                <a:solidFill>
                  <a:srgbClr val="000000"/>
                </a:solidFill>
                <a:effectLst/>
                <a:latin typeface="Arial"/>
                <a:ea typeface="Arial"/>
                <a:cs typeface="Arial"/>
                <a:sym typeface="Arial"/>
              </a:rPr>
              <a:t>Когда вам нужно динамически изменять размер и положение дочернего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в зависимости от размера родительского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или других факторов.</a:t>
            </a:r>
          </a:p>
          <a:p>
            <a:r>
              <a:rPr lang="ru-RU" sz="1100" b="0" i="0" u="none" strike="noStrike" cap="none" dirty="0" smtClean="0">
                <a:solidFill>
                  <a:srgbClr val="000000"/>
                </a:solidFill>
                <a:effectLst/>
                <a:latin typeface="Arial"/>
                <a:ea typeface="Arial"/>
                <a:cs typeface="Arial"/>
                <a:sym typeface="Arial"/>
              </a:rPr>
              <a:t>Когда вам нужно создавать пользовательские макеты, которые не могут быть достигнуты с помощью стандартных </a:t>
            </a:r>
            <a:r>
              <a:rPr lang="ru-RU" sz="1100" b="0" i="0" u="none" strike="noStrike" cap="none" dirty="0" err="1" smtClean="0">
                <a:solidFill>
                  <a:srgbClr val="000000"/>
                </a:solidFill>
                <a:effectLst/>
                <a:latin typeface="Arial"/>
                <a:ea typeface="Arial"/>
                <a:cs typeface="Arial"/>
                <a:sym typeface="Arial"/>
              </a:rPr>
              <a:t>виджетов</a:t>
            </a:r>
            <a:r>
              <a:rPr lang="ru-RU" sz="1100" b="0" i="0" u="none" strike="noStrike" cap="none" dirty="0" smtClean="0">
                <a:solidFill>
                  <a:srgbClr val="000000"/>
                </a:solidFill>
                <a:effectLst/>
                <a:latin typeface="Arial"/>
                <a:ea typeface="Arial"/>
                <a:cs typeface="Arial"/>
                <a:sym typeface="Arial"/>
              </a:rPr>
              <a:t> макета </a:t>
            </a:r>
            <a:r>
              <a:rPr lang="ru-RU" sz="1100" b="0" i="0" u="none" strike="noStrike" cap="none" dirty="0" err="1" smtClean="0">
                <a:solidFill>
                  <a:srgbClr val="000000"/>
                </a:solidFill>
                <a:effectLst/>
                <a:latin typeface="Arial"/>
                <a:ea typeface="Arial"/>
                <a:cs typeface="Arial"/>
                <a:sym typeface="Arial"/>
              </a:rPr>
              <a:t>Flutter</a:t>
            </a:r>
            <a:r>
              <a:rPr lang="ru-RU" sz="1100" b="0" i="0" u="none" strike="noStrike" cap="none" dirty="0" smtClean="0">
                <a:solidFill>
                  <a:srgbClr val="000000"/>
                </a:solidFill>
                <a:effectLst/>
                <a:latin typeface="Arial"/>
                <a:ea typeface="Arial"/>
                <a:cs typeface="Arial"/>
                <a:sym typeface="Arial"/>
              </a:rPr>
              <a:t>.</a:t>
            </a:r>
          </a:p>
          <a:p>
            <a:r>
              <a:rPr lang="ru-RU" sz="1100" b="0" i="0" u="none" strike="noStrike" cap="none" dirty="0" err="1" smtClean="0">
                <a:solidFill>
                  <a:srgbClr val="000000"/>
                </a:solidFill>
                <a:effectLst/>
                <a:latin typeface="Arial"/>
                <a:ea typeface="Arial"/>
                <a:cs typeface="Arial"/>
                <a:sym typeface="Arial"/>
              </a:rPr>
              <a:t>SingleChildLayout</a:t>
            </a:r>
            <a:r>
              <a:rPr lang="ru-RU" sz="1100" b="0" i="0" u="none" strike="noStrike" cap="none" dirty="0" smtClean="0">
                <a:solidFill>
                  <a:srgbClr val="000000"/>
                </a:solidFill>
                <a:effectLst/>
                <a:latin typeface="Arial"/>
                <a:ea typeface="Arial"/>
                <a:cs typeface="Arial"/>
                <a:sym typeface="Arial"/>
              </a:rPr>
              <a:t> принимает два аргумента: делегат и дочерний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Делегат определяет, как дочерний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будет размещен и размеры, которые ему будут присвоены. Дочерний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 это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который будет размещен внутри </a:t>
            </a:r>
            <a:r>
              <a:rPr lang="ru-RU" sz="1100" b="0" i="0" u="none" strike="noStrike" cap="none" dirty="0" err="1" smtClean="0">
                <a:solidFill>
                  <a:srgbClr val="000000"/>
                </a:solidFill>
                <a:effectLst/>
                <a:latin typeface="Arial"/>
                <a:ea typeface="Arial"/>
                <a:cs typeface="Arial"/>
                <a:sym typeface="Arial"/>
              </a:rPr>
              <a:t>SingleChildLayout</a:t>
            </a:r>
            <a:r>
              <a:rPr lang="ru-RU" sz="1100" b="0" i="0" u="none" strike="noStrike" cap="none" dirty="0" smtClean="0">
                <a:solidFill>
                  <a:srgbClr val="000000"/>
                </a:solidFill>
                <a:effectLst/>
                <a:latin typeface="Arial"/>
                <a:ea typeface="Arial"/>
                <a:cs typeface="Arial"/>
                <a:sym typeface="Arial"/>
              </a:rPr>
              <a:t>.</a:t>
            </a:r>
          </a:p>
          <a:p>
            <a:r>
              <a:rPr lang="ru-RU" sz="1100" b="0" i="0" u="none" strike="noStrike" cap="none" dirty="0" smtClean="0">
                <a:solidFill>
                  <a:srgbClr val="000000"/>
                </a:solidFill>
                <a:effectLst/>
                <a:latin typeface="Arial"/>
                <a:ea typeface="Arial"/>
                <a:cs typeface="Arial"/>
                <a:sym typeface="Arial"/>
              </a:rPr>
              <a:t>Вот пример использования </a:t>
            </a:r>
            <a:r>
              <a:rPr lang="ru-RU" sz="1100" b="0" i="0" u="none" strike="noStrike" cap="none" dirty="0" err="1" smtClean="0">
                <a:solidFill>
                  <a:srgbClr val="000000"/>
                </a:solidFill>
                <a:effectLst/>
                <a:latin typeface="Arial"/>
                <a:ea typeface="Arial"/>
                <a:cs typeface="Arial"/>
                <a:sym typeface="Arial"/>
              </a:rPr>
              <a:t>SingleChildLayout</a:t>
            </a:r>
            <a:r>
              <a:rPr lang="ru-RU" sz="1100" b="0" i="0" u="none" strike="noStrike" cap="none" dirty="0" smtClean="0">
                <a:solidFill>
                  <a:srgbClr val="000000"/>
                </a:solidFill>
                <a:effectLst/>
                <a:latin typeface="Arial"/>
                <a:ea typeface="Arial"/>
                <a:cs typeface="Arial"/>
                <a:sym typeface="Arial"/>
              </a:rPr>
              <a:t> для размещения дочернего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в центре родительского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119274c187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2119274c187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119274c187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119274c187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119274c187_3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119274c187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119274c187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119274c187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119274c187_3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119274c187_3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119274c187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2119274c187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19274c187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19274c187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19274c187_3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19274c187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119274c187_3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119274c187_3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119274c187_3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119274c187_3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pPr marL="158750" indent="0">
              <a:buNone/>
            </a:pPr>
            <a:r>
              <a:rPr lang="ru-RU" sz="1100" b="0" i="0" u="none" strike="noStrike" cap="none" dirty="0" smtClean="0">
                <a:solidFill>
                  <a:srgbClr val="000000"/>
                </a:solidFill>
                <a:effectLst/>
                <a:latin typeface="Arial"/>
                <a:ea typeface="Arial"/>
                <a:cs typeface="Arial"/>
                <a:sym typeface="Arial"/>
              </a:rPr>
              <a:t>В этом примере </a:t>
            </a:r>
            <a:r>
              <a:rPr lang="ru-RU" sz="1100" b="0" i="0" u="none" strike="noStrike" cap="none" dirty="0" err="1" smtClean="0">
                <a:solidFill>
                  <a:srgbClr val="000000"/>
                </a:solidFill>
                <a:effectLst/>
                <a:latin typeface="Arial"/>
                <a:ea typeface="Arial"/>
                <a:cs typeface="Arial"/>
                <a:sym typeface="Arial"/>
              </a:rPr>
              <a:t>CenterLayoutDelegate</a:t>
            </a:r>
            <a:r>
              <a:rPr lang="ru-RU" sz="1100" b="0" i="0" u="none" strike="noStrike" cap="none" dirty="0" smtClean="0">
                <a:solidFill>
                  <a:srgbClr val="000000"/>
                </a:solidFill>
                <a:effectLst/>
                <a:latin typeface="Arial"/>
                <a:ea typeface="Arial"/>
                <a:cs typeface="Arial"/>
                <a:sym typeface="Arial"/>
              </a:rPr>
              <a:t> - это делегат, который размещает дочерний </a:t>
            </a:r>
            <a:r>
              <a:rPr lang="ru-RU" sz="1100" b="0" i="0" u="none" strike="noStrike" cap="none" dirty="0" err="1" smtClean="0">
                <a:solidFill>
                  <a:srgbClr val="000000"/>
                </a:solidFill>
                <a:effectLst/>
                <a:latin typeface="Arial"/>
                <a:ea typeface="Arial"/>
                <a:cs typeface="Arial"/>
                <a:sym typeface="Arial"/>
              </a:rPr>
              <a:t>виджет</a:t>
            </a:r>
            <a:r>
              <a:rPr lang="ru-RU" sz="1100" b="0" i="0" u="none" strike="noStrike" cap="none" dirty="0" smtClean="0">
                <a:solidFill>
                  <a:srgbClr val="000000"/>
                </a:solidFill>
                <a:effectLst/>
                <a:latin typeface="Arial"/>
                <a:ea typeface="Arial"/>
                <a:cs typeface="Arial"/>
                <a:sym typeface="Arial"/>
              </a:rPr>
              <a:t> в центре родительского </a:t>
            </a:r>
            <a:r>
              <a:rPr lang="ru-RU" sz="1100" b="0" i="0" u="none" strike="noStrike" cap="none" dirty="0" err="1" smtClean="0">
                <a:solidFill>
                  <a:srgbClr val="000000"/>
                </a:solidFill>
                <a:effectLst/>
                <a:latin typeface="Arial"/>
                <a:ea typeface="Arial"/>
                <a:cs typeface="Arial"/>
                <a:sym typeface="Arial"/>
              </a:rPr>
              <a:t>виджета</a:t>
            </a:r>
            <a:r>
              <a:rPr lang="ru-RU" sz="1100" b="0" i="0" u="none" strike="noStrike" cap="none" dirty="0" smtClean="0">
                <a:solidFill>
                  <a:srgbClr val="000000"/>
                </a:solidFill>
                <a:effectLst/>
                <a:latin typeface="Arial"/>
                <a:ea typeface="Arial"/>
                <a:cs typeface="Arial"/>
                <a:sym typeface="Arial"/>
              </a:rPr>
              <a:t>. Вы также можете создавать свои собственные делегаты, чтобы реализовать более сложные макеты.</a:t>
            </a:r>
            <a:endParaRPr lang="en-US" dirty="0"/>
          </a:p>
        </p:txBody>
      </p:sp>
    </p:spTree>
    <p:extLst>
      <p:ext uri="{BB962C8B-B14F-4D97-AF65-F5344CB8AC3E}">
        <p14:creationId xmlns:p14="http://schemas.microsoft.com/office/powerpoint/2010/main" val="1390450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19274c187_3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19274c187_3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119274c187_3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119274c187_3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119274c187_3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119274c187_3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119274c187_3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2119274c187_3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119274c187_3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119274c187_3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2119274c187_3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2119274c187_3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2119274c187_3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2119274c187_3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119274c187_3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119274c187_3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119274c187_3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119274c187_3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119274c187_3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119274c187_3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119274c187_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119274c187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119274c187_3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119274c187_3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119274c187_3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119274c187_3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119274c187_3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119274c187_3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119274c187_3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119274c187_3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2119274c1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2119274c1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119274c18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119274c18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119274c18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119274c18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119274c18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2119274c18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119274c18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119274c18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119274c18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119274c18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119274c187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119274c187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119274c18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119274c18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2119274c18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2119274c18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119274c18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119274c18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119274c187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119274c18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2119274c18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2119274c18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119274c187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119274c187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119274c187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119274c18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119274c187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119274c187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119274c18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119274c18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119274c187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119274c187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19274c187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19274c18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119274c18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119274c18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119274c18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2119274c18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119274c18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119274c18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119274c187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119274c187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119274c187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119274c187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119274c18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119274c18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119274c18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119274c18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119274c18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119274c18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119274c187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2119274c187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119274c18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119274c18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119274c187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119274c187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119274c187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119274c187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119274c18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119274c18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2119274c187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2119274c187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119274c187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119274c187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2119274c187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2119274c18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119274c187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119274c18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119274c187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119274c187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119274c18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119274c18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119274c187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119274c187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119274c187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119274c187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rm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59" name="Google Shape;59;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Пустой слайд"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Заголовок и объект"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6"/>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Заголовок раздела"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75" name="Google Shape;75;p1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Два объекта"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1" name="Google Shape;81;p18"/>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rmAutofit/>
          </a:bodyPr>
          <a:lstStyle>
            <a:lvl1pPr marL="457200" lvl="0" indent="-406400" algn="l" rtl="0">
              <a:spcBef>
                <a:spcPts val="560"/>
              </a:spcBef>
              <a:spcAft>
                <a:spcPts val="0"/>
              </a:spcAft>
              <a:buClr>
                <a:schemeClr val="dk1"/>
              </a:buClr>
              <a:buSzPts val="2800"/>
              <a:buChar char="•"/>
              <a:defRPr sz="2800"/>
            </a:lvl1pPr>
            <a:lvl2pPr marL="914400" lvl="1" indent="-381000" algn="l" rtl="0">
              <a:spcBef>
                <a:spcPts val="480"/>
              </a:spcBef>
              <a:spcAft>
                <a:spcPts val="0"/>
              </a:spcAft>
              <a:buClr>
                <a:schemeClr val="dk1"/>
              </a:buClr>
              <a:buSzPts val="2400"/>
              <a:buChar char="–"/>
              <a:defRPr sz="2400"/>
            </a:lvl2pPr>
            <a:lvl3pPr marL="1371600" lvl="2" indent="-355600" algn="l" rtl="0">
              <a:spcBef>
                <a:spcPts val="400"/>
              </a:spcBef>
              <a:spcAft>
                <a:spcPts val="0"/>
              </a:spcAft>
              <a:buClr>
                <a:schemeClr val="dk1"/>
              </a:buClr>
              <a:buSzPts val="2000"/>
              <a:buChar char="•"/>
              <a:defRPr sz="2000"/>
            </a:lvl3pPr>
            <a:lvl4pPr marL="1828800" lvl="3" indent="-342900" algn="l" rtl="0">
              <a:spcBef>
                <a:spcPts val="360"/>
              </a:spcBef>
              <a:spcAft>
                <a:spcPts val="0"/>
              </a:spcAft>
              <a:buClr>
                <a:schemeClr val="dk1"/>
              </a:buClr>
              <a:buSzPts val="1800"/>
              <a:buChar char="–"/>
              <a:defRPr sz="1800"/>
            </a:lvl4pPr>
            <a:lvl5pPr marL="2286000" lvl="4" indent="-342900" algn="l" rtl="0">
              <a:spcBef>
                <a:spcPts val="360"/>
              </a:spcBef>
              <a:spcAft>
                <a:spcPts val="0"/>
              </a:spcAft>
              <a:buClr>
                <a:schemeClr val="dk1"/>
              </a:buClr>
              <a:buSzPts val="1800"/>
              <a:buChar char="»"/>
              <a:defRPr sz="1800"/>
            </a:lvl5pPr>
            <a:lvl6pPr marL="2743200" lvl="5" indent="-342900" algn="l" rtl="0">
              <a:spcBef>
                <a:spcPts val="36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82" name="Google Shape;82;p1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Сравнение"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457200" y="1151335"/>
            <a:ext cx="4040100" cy="4797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88" name="Google Shape;88;p19"/>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89" name="Google Shape;89;p19"/>
          <p:cNvSpPr txBox="1">
            <a:spLocks noGrp="1"/>
          </p:cNvSpPr>
          <p:nvPr>
            <p:ph type="body" idx="3"/>
          </p:nvPr>
        </p:nvSpPr>
        <p:spPr>
          <a:xfrm>
            <a:off x="4645025" y="1151335"/>
            <a:ext cx="4041900" cy="4797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320"/>
              </a:spcBef>
              <a:spcAft>
                <a:spcPts val="0"/>
              </a:spcAft>
              <a:buClr>
                <a:schemeClr val="dk1"/>
              </a:buClr>
              <a:buSzPts val="1600"/>
              <a:buNone/>
              <a:defRPr sz="1600" b="1"/>
            </a:lvl7pPr>
            <a:lvl8pPr marL="3657600" lvl="7" indent="-228600" algn="l" rtl="0">
              <a:spcBef>
                <a:spcPts val="320"/>
              </a:spcBef>
              <a:spcAft>
                <a:spcPts val="0"/>
              </a:spcAft>
              <a:buClr>
                <a:schemeClr val="dk1"/>
              </a:buClr>
              <a:buSzPts val="1600"/>
              <a:buNone/>
              <a:defRPr sz="1600" b="1"/>
            </a:lvl8pPr>
            <a:lvl9pPr marL="4114800" lvl="8" indent="-228600" algn="l" rtl="0">
              <a:spcBef>
                <a:spcPts val="320"/>
              </a:spcBef>
              <a:spcAft>
                <a:spcPts val="0"/>
              </a:spcAft>
              <a:buClr>
                <a:schemeClr val="dk1"/>
              </a:buClr>
              <a:buSzPts val="1600"/>
              <a:buNone/>
              <a:defRPr sz="1600" b="1"/>
            </a:lvl9pPr>
          </a:lstStyle>
          <a:p>
            <a:endParaRPr/>
          </a:p>
        </p:txBody>
      </p:sp>
      <p:sp>
        <p:nvSpPr>
          <p:cNvPr id="90" name="Google Shape;90;p19"/>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320"/>
              </a:spcBef>
              <a:spcAft>
                <a:spcPts val="0"/>
              </a:spcAft>
              <a:buClr>
                <a:schemeClr val="dk1"/>
              </a:buClr>
              <a:buSzPts val="1600"/>
              <a:buChar char="•"/>
              <a:defRPr sz="1600"/>
            </a:lvl7pPr>
            <a:lvl8pPr marL="3657600" lvl="7" indent="-330200" algn="l" rtl="0">
              <a:spcBef>
                <a:spcPts val="320"/>
              </a:spcBef>
              <a:spcAft>
                <a:spcPts val="0"/>
              </a:spcAft>
              <a:buClr>
                <a:schemeClr val="dk1"/>
              </a:buClr>
              <a:buSzPts val="1600"/>
              <a:buChar char="•"/>
              <a:defRPr sz="1600"/>
            </a:lvl8pPr>
            <a:lvl9pPr marL="4114800" lvl="8" indent="-330200" algn="l" rtl="0">
              <a:spcBef>
                <a:spcPts val="320"/>
              </a:spcBef>
              <a:spcAft>
                <a:spcPts val="0"/>
              </a:spcAft>
              <a:buClr>
                <a:schemeClr val="dk1"/>
              </a:buClr>
              <a:buSzPts val="1600"/>
              <a:buChar char="•"/>
              <a:defRPr sz="1600"/>
            </a:lvl9pPr>
          </a:lstStyle>
          <a:p>
            <a:endParaRPr/>
          </a:p>
        </p:txBody>
      </p:sp>
      <p:sp>
        <p:nvSpPr>
          <p:cNvPr id="91" name="Google Shape;91;p1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Только заголовок"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6" name="Google Shape;96;p2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Объект с подписью"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1" name="Google Shape;101;p21"/>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102" name="Google Shape;102;p21"/>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03" name="Google Shape;103;p2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Рисунок с подписью"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2000"/>
              <a:buFont typeface="Calibri"/>
              <a:buNone/>
              <a:defRPr sz="2000"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22"/>
          <p:cNvSpPr>
            <a:spLocks noGrp="1"/>
          </p:cNvSpPr>
          <p:nvPr>
            <p:ph type="pic" idx="2"/>
          </p:nvPr>
        </p:nvSpPr>
        <p:spPr>
          <a:xfrm>
            <a:off x="1792288" y="459581"/>
            <a:ext cx="5486400" cy="3086100"/>
          </a:xfrm>
          <a:prstGeom prst="rect">
            <a:avLst/>
          </a:prstGeom>
          <a:noFill/>
          <a:ln>
            <a:noFill/>
          </a:ln>
        </p:spPr>
      </p:sp>
      <p:sp>
        <p:nvSpPr>
          <p:cNvPr id="109" name="Google Shape;109;p22"/>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rtl="0">
              <a:spcBef>
                <a:spcPts val="280"/>
              </a:spcBef>
              <a:spcAft>
                <a:spcPts val="0"/>
              </a:spcAft>
              <a:buClr>
                <a:schemeClr val="dk1"/>
              </a:buClr>
              <a:buSzPts val="1400"/>
              <a:buNone/>
              <a:defRPr sz="1400"/>
            </a:lvl1pPr>
            <a:lvl2pPr marL="914400" lvl="1" indent="-228600" algn="l" rtl="0">
              <a:spcBef>
                <a:spcPts val="240"/>
              </a:spcBef>
              <a:spcAft>
                <a:spcPts val="0"/>
              </a:spcAft>
              <a:buClr>
                <a:schemeClr val="dk1"/>
              </a:buClr>
              <a:buSzPts val="1200"/>
              <a:buNone/>
              <a:defRPr sz="1200"/>
            </a:lvl2pPr>
            <a:lvl3pPr marL="1371600" lvl="2" indent="-228600" algn="l" rtl="0">
              <a:spcBef>
                <a:spcPts val="200"/>
              </a:spcBef>
              <a:spcAft>
                <a:spcPts val="0"/>
              </a:spcAft>
              <a:buClr>
                <a:schemeClr val="dk1"/>
              </a:buClr>
              <a:buSzPts val="1000"/>
              <a:buNone/>
              <a:defRPr sz="1000"/>
            </a:lvl3pPr>
            <a:lvl4pPr marL="1828800" lvl="3" indent="-228600" algn="l" rtl="0">
              <a:spcBef>
                <a:spcPts val="180"/>
              </a:spcBef>
              <a:spcAft>
                <a:spcPts val="0"/>
              </a:spcAft>
              <a:buClr>
                <a:schemeClr val="dk1"/>
              </a:buClr>
              <a:buSzPts val="900"/>
              <a:buNone/>
              <a:defRPr sz="900"/>
            </a:lvl4pPr>
            <a:lvl5pPr marL="2286000" lvl="4" indent="-228600" algn="l" rtl="0">
              <a:spcBef>
                <a:spcPts val="180"/>
              </a:spcBef>
              <a:spcAft>
                <a:spcPts val="0"/>
              </a:spcAft>
              <a:buClr>
                <a:schemeClr val="dk1"/>
              </a:buClr>
              <a:buSzPts val="900"/>
              <a:buNone/>
              <a:defRPr sz="900"/>
            </a:lvl5pPr>
            <a:lvl6pPr marL="2743200" lvl="5" indent="-228600" algn="l" rtl="0">
              <a:spcBef>
                <a:spcPts val="180"/>
              </a:spcBef>
              <a:spcAft>
                <a:spcPts val="0"/>
              </a:spcAft>
              <a:buClr>
                <a:schemeClr val="dk1"/>
              </a:buClr>
              <a:buSzPts val="900"/>
              <a:buNone/>
              <a:defRPr sz="900"/>
            </a:lvl6pPr>
            <a:lvl7pPr marL="3200400" lvl="6" indent="-228600" algn="l" rtl="0">
              <a:spcBef>
                <a:spcPts val="180"/>
              </a:spcBef>
              <a:spcAft>
                <a:spcPts val="0"/>
              </a:spcAft>
              <a:buClr>
                <a:schemeClr val="dk1"/>
              </a:buClr>
              <a:buSzPts val="900"/>
              <a:buNone/>
              <a:defRPr sz="900"/>
            </a:lvl7pPr>
            <a:lvl8pPr marL="3657600" lvl="7" indent="-228600" algn="l" rtl="0">
              <a:spcBef>
                <a:spcPts val="180"/>
              </a:spcBef>
              <a:spcAft>
                <a:spcPts val="0"/>
              </a:spcAft>
              <a:buClr>
                <a:schemeClr val="dk1"/>
              </a:buClr>
              <a:buSzPts val="900"/>
              <a:buNone/>
              <a:defRPr sz="900"/>
            </a:lvl8pPr>
            <a:lvl9pPr marL="4114800" lvl="8" indent="-228600" algn="l" rtl="0">
              <a:spcBef>
                <a:spcPts val="180"/>
              </a:spcBef>
              <a:spcAft>
                <a:spcPts val="0"/>
              </a:spcAft>
              <a:buClr>
                <a:schemeClr val="dk1"/>
              </a:buClr>
              <a:buSzPts val="900"/>
              <a:buNone/>
              <a:defRPr sz="900"/>
            </a:lvl9pPr>
          </a:lstStyle>
          <a:p>
            <a:endParaRPr/>
          </a:p>
        </p:txBody>
      </p:sp>
      <p:sp>
        <p:nvSpPr>
          <p:cNvPr id="110" name="Google Shape;110;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23"/>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6" name="Google Shape;116;p2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2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3" name="Google Shape;123;p2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geeksforgeeks.org/wp-content/uploads/gfg_200X200-1.p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geeksforgeeks.org/container-class-in-flutter/"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hyperlink" Target="https://flutter.dev/docs/development/ui/widgets/layout" TargetMode="External"/><Relationship Id="rId7" Type="http://schemas.openxmlformats.org/officeDocument/2006/relationships/hyperlink" Target="https://api.flutter.dev/flutter/material/Icons-class.html"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hyperlink" Target="https://api.flutter.dev/flutter/widgets/Image-class.html" TargetMode="External"/><Relationship Id="rId5" Type="http://schemas.openxmlformats.org/officeDocument/2006/relationships/hyperlink" Target="https://api.flutter.dev/flutter/widgets/Text-class.html" TargetMode="External"/><Relationship Id="rId4" Type="http://schemas.openxmlformats.org/officeDocument/2006/relationships/hyperlink" Target="https://api.flutter.dev/flutter/widgets/Center-class.html"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api.flutter.dev/flutter/widgets/StatelessWidget/build.html"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hyperlink" Target="https://api.flutter.dev/flutter/material/Scaffold-class.html" TargetMode="External"/><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hyperlink" Target="https://pub.dev/packages/flutter_bloc" TargetMode="External"/><Relationship Id="rId2" Type="http://schemas.openxmlformats.org/officeDocument/2006/relationships/notesSlide" Target="../notesSlides/notesSlide95.xml"/><Relationship Id="rId1" Type="http://schemas.openxmlformats.org/officeDocument/2006/relationships/slideLayout" Target="../slideLayouts/slideLayout13.xml"/><Relationship Id="rId5" Type="http://schemas.openxmlformats.org/officeDocument/2006/relationships/hyperlink" Target="https://pub.dev/packages/provider" TargetMode="External"/><Relationship Id="rId4" Type="http://schemas.openxmlformats.org/officeDocument/2006/relationships/hyperlink" Target="https://pub.dev/packages/mobx"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100" y="0"/>
            <a:ext cx="9144000" cy="5143500"/>
          </a:xfrm>
          <a:prstGeom prst="rect">
            <a:avLst/>
          </a:prstGeom>
          <a:solidFill>
            <a:schemeClr val="accen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ru">
                <a:solidFill>
                  <a:schemeClr val="lt1"/>
                </a:solidFill>
                <a:latin typeface="Times New Roman"/>
                <a:ea typeface="Times New Roman"/>
                <a:cs typeface="Times New Roman"/>
                <a:sym typeface="Times New Roman"/>
              </a:rPr>
              <a:t>Layout Widgets</a:t>
            </a:r>
            <a:endParaRPr>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p:nvPr/>
        </p:nvSpPr>
        <p:spPr>
          <a:xfrm>
            <a:off x="-7650" y="0"/>
            <a:ext cx="1370100" cy="585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600">
                <a:solidFill>
                  <a:srgbClr val="4A86E8"/>
                </a:solidFill>
                <a:latin typeface="Times New Roman"/>
                <a:ea typeface="Times New Roman"/>
                <a:cs typeface="Times New Roman"/>
                <a:sym typeface="Times New Roman"/>
              </a:rPr>
              <a:t>Align</a:t>
            </a:r>
            <a:endParaRPr sz="2600">
              <a:solidFill>
                <a:srgbClr val="4A86E8"/>
              </a:solidFill>
              <a:latin typeface="Times New Roman"/>
              <a:ea typeface="Times New Roman"/>
              <a:cs typeface="Times New Roman"/>
              <a:sym typeface="Times New Roman"/>
            </a:endParaRPr>
          </a:p>
        </p:txBody>
      </p:sp>
      <p:sp>
        <p:nvSpPr>
          <p:cNvPr id="193" name="Google Shape;193;p32"/>
          <p:cNvSpPr txBox="1"/>
          <p:nvPr/>
        </p:nvSpPr>
        <p:spPr>
          <a:xfrm>
            <a:off x="11400" y="635300"/>
            <a:ext cx="9121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rgbClr val="292B2C"/>
                </a:solidFill>
                <a:highlight>
                  <a:srgbClr val="FFFFFF"/>
                </a:highlight>
                <a:latin typeface="Times New Roman"/>
                <a:ea typeface="Times New Roman"/>
                <a:cs typeface="Times New Roman"/>
                <a:sym typeface="Times New Roman"/>
              </a:rPr>
              <a:t>Есть некоторые определенные константы, которые позволяют легко выравнивать дочерний элемент в определенных позициях.</a:t>
            </a:r>
            <a:endParaRPr sz="2000">
              <a:latin typeface="Times New Roman"/>
              <a:ea typeface="Times New Roman"/>
              <a:cs typeface="Times New Roman"/>
              <a:sym typeface="Times New Roman"/>
            </a:endParaRPr>
          </a:p>
        </p:txBody>
      </p:sp>
      <p:pic>
        <p:nvPicPr>
          <p:cNvPr id="194" name="Google Shape;194;p32"/>
          <p:cNvPicPr preferRelativeResize="0"/>
          <p:nvPr/>
        </p:nvPicPr>
        <p:blipFill>
          <a:blip r:embed="rId3">
            <a:alphaModFix/>
          </a:blip>
          <a:stretch>
            <a:fillRect/>
          </a:stretch>
        </p:blipFill>
        <p:spPr>
          <a:xfrm>
            <a:off x="84175" y="1503625"/>
            <a:ext cx="5181798" cy="1825225"/>
          </a:xfrm>
          <a:prstGeom prst="rect">
            <a:avLst/>
          </a:prstGeom>
          <a:noFill/>
          <a:ln>
            <a:noFill/>
          </a:ln>
        </p:spPr>
      </p:pic>
      <p:pic>
        <p:nvPicPr>
          <p:cNvPr id="195" name="Google Shape;195;p32"/>
          <p:cNvPicPr preferRelativeResize="0"/>
          <p:nvPr/>
        </p:nvPicPr>
        <p:blipFill>
          <a:blip r:embed="rId4">
            <a:alphaModFix/>
          </a:blip>
          <a:stretch>
            <a:fillRect/>
          </a:stretch>
        </p:blipFill>
        <p:spPr>
          <a:xfrm>
            <a:off x="84175" y="3328850"/>
            <a:ext cx="5181800" cy="1758136"/>
          </a:xfrm>
          <a:prstGeom prst="rect">
            <a:avLst/>
          </a:prstGeom>
          <a:noFill/>
          <a:ln>
            <a:noFill/>
          </a:ln>
        </p:spPr>
      </p:pic>
      <p:pic>
        <p:nvPicPr>
          <p:cNvPr id="196" name="Google Shape;196;p32"/>
          <p:cNvPicPr preferRelativeResize="0"/>
          <p:nvPr/>
        </p:nvPicPr>
        <p:blipFill>
          <a:blip r:embed="rId5">
            <a:alphaModFix/>
          </a:blip>
          <a:stretch>
            <a:fillRect/>
          </a:stretch>
        </p:blipFill>
        <p:spPr>
          <a:xfrm>
            <a:off x="5433675" y="1455383"/>
            <a:ext cx="1788550" cy="1873466"/>
          </a:xfrm>
          <a:prstGeom prst="rect">
            <a:avLst/>
          </a:prstGeom>
          <a:noFill/>
          <a:ln>
            <a:noFill/>
          </a:ln>
        </p:spPr>
      </p:pic>
      <p:pic>
        <p:nvPicPr>
          <p:cNvPr id="197" name="Google Shape;197;p32"/>
          <p:cNvPicPr preferRelativeResize="0"/>
          <p:nvPr/>
        </p:nvPicPr>
        <p:blipFill>
          <a:blip r:embed="rId6">
            <a:alphaModFix/>
          </a:blip>
          <a:stretch>
            <a:fillRect/>
          </a:stretch>
        </p:blipFill>
        <p:spPr>
          <a:xfrm>
            <a:off x="5433675" y="3328850"/>
            <a:ext cx="3436999" cy="1689225"/>
          </a:xfrm>
          <a:prstGeom prst="rect">
            <a:avLst/>
          </a:prstGeom>
          <a:noFill/>
          <a:ln>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4"/>
          <p:cNvSpPr txBox="1"/>
          <p:nvPr/>
        </p:nvSpPr>
        <p:spPr>
          <a:xfrm>
            <a:off x="3099150" y="218225"/>
            <a:ext cx="2945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4000">
                <a:solidFill>
                  <a:srgbClr val="4A86E8"/>
                </a:solidFill>
                <a:latin typeface="Times New Roman"/>
                <a:ea typeface="Times New Roman"/>
                <a:cs typeface="Times New Roman"/>
                <a:sym typeface="Times New Roman"/>
              </a:rPr>
              <a:t>Заключение</a:t>
            </a:r>
            <a:endParaRPr sz="4000">
              <a:solidFill>
                <a:srgbClr val="4A86E8"/>
              </a:solidFill>
              <a:latin typeface="Times New Roman"/>
              <a:ea typeface="Times New Roman"/>
              <a:cs typeface="Times New Roman"/>
              <a:sym typeface="Times New Roman"/>
            </a:endParaRPr>
          </a:p>
        </p:txBody>
      </p:sp>
      <p:sp>
        <p:nvSpPr>
          <p:cNvPr id="859" name="Google Shape;859;p124"/>
          <p:cNvSpPr txBox="1"/>
          <p:nvPr/>
        </p:nvSpPr>
        <p:spPr>
          <a:xfrm>
            <a:off x="1517100" y="1348225"/>
            <a:ext cx="61098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Flutter достаточно мощен, чтобы запускать наши приложения без проблем. Однако, всегда полезно следовать хорошим практикам и максимально оптимизировать наше приложение.</a:t>
            </a:r>
            <a:endParaRPr sz="17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p:nvPr/>
        </p:nvSpPr>
        <p:spPr>
          <a:xfrm>
            <a:off x="0" y="744875"/>
            <a:ext cx="6835200" cy="3740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class _MyHomePageState extends State&lt;MyHomePage&gt;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@override</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Widget build(BuildContext context)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return Scaffold(</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appBar: AppBar(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title: Text('GeeksforGeeks Align Widget'),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backgroundColor: Colors.green),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body: Center(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Container(</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height: 240.0,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width: 240.0,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color: Colors.green,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Align(</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alignment: Alignment.topRight,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child: Image.network(</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r>
              <a:rPr lang="ru" sz="1100" u="sng">
                <a:solidFill>
                  <a:schemeClr val="dk1"/>
                </a:solidFill>
                <a:highlight>
                  <a:schemeClr val="lt1"/>
                </a:highlight>
                <a:latin typeface="Courier New"/>
                <a:ea typeface="Courier New"/>
                <a:cs typeface="Courier New"/>
                <a:sym typeface="Courier New"/>
                <a:hlinkClick r:id="rId3">
                  <a:extLst>
                    <a:ext uri="{A12FA001-AC4F-418D-AE19-62706E023703}">
                      <ahyp:hlinkClr xmlns="" xmlns:ahyp="http://schemas.microsoft.com/office/drawing/2018/hyperlinkcolor" val="tx"/>
                    </a:ext>
                  </a:extLst>
                </a:hlinkClick>
              </a:rPr>
              <a:t>https://www.geeksforgeeks.org/wp-content/uploads/gfg_200X200-1.png</a:t>
            </a:r>
            <a:r>
              <a:rPr lang="ru" sz="1100">
                <a:solidFill>
                  <a:schemeClr val="dk1"/>
                </a:solidFill>
                <a:highlight>
                  <a:schemeClr val="lt1"/>
                </a:highlight>
                <a:latin typeface="Courier New"/>
                <a:ea typeface="Courier New"/>
                <a:cs typeface="Courier New"/>
                <a:sym typeface="Courier New"/>
              </a:rPr>
              <a:t>",</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width: 100,</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t>
            </a:r>
            <a:endParaRPr sz="1100">
              <a:solidFill>
                <a:schemeClr val="dk1"/>
              </a:solidFill>
              <a:highlight>
                <a:schemeClr val="lt1"/>
              </a:highlight>
              <a:latin typeface="Courier New"/>
              <a:ea typeface="Courier New"/>
              <a:cs typeface="Courier New"/>
              <a:sym typeface="Courier New"/>
            </a:endParaRPr>
          </a:p>
        </p:txBody>
      </p:sp>
      <p:sp>
        <p:nvSpPr>
          <p:cNvPr id="203" name="Google Shape;203;p33"/>
          <p:cNvSpPr txBox="1"/>
          <p:nvPr/>
        </p:nvSpPr>
        <p:spPr>
          <a:xfrm>
            <a:off x="0" y="130125"/>
            <a:ext cx="9144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b="1">
                <a:solidFill>
                  <a:srgbClr val="4A86E8"/>
                </a:solidFill>
                <a:latin typeface="Times New Roman"/>
                <a:ea typeface="Times New Roman"/>
                <a:cs typeface="Times New Roman"/>
                <a:sym typeface="Times New Roman"/>
              </a:rPr>
              <a:t>Пример</a:t>
            </a:r>
            <a:r>
              <a:rPr lang="ru" sz="2100" b="1">
                <a:solidFill>
                  <a:schemeClr val="accent2"/>
                </a:solidFill>
                <a:latin typeface="Times New Roman"/>
                <a:ea typeface="Times New Roman"/>
                <a:cs typeface="Times New Roman"/>
                <a:sym typeface="Times New Roman"/>
              </a:rPr>
              <a:t>: </a:t>
            </a:r>
            <a:r>
              <a:rPr lang="ru" sz="2100">
                <a:solidFill>
                  <a:schemeClr val="accent2"/>
                </a:solidFill>
                <a:latin typeface="Times New Roman"/>
                <a:ea typeface="Times New Roman"/>
                <a:cs typeface="Times New Roman"/>
                <a:sym typeface="Times New Roman"/>
              </a:rPr>
              <a:t>выравнивание изображения по правому верхнему углу контейнера.</a:t>
            </a:r>
            <a:endParaRPr sz="2200">
              <a:latin typeface="Times New Roman"/>
              <a:ea typeface="Times New Roman"/>
              <a:cs typeface="Times New Roman"/>
              <a:sym typeface="Times New Roman"/>
            </a:endParaRPr>
          </a:p>
        </p:txBody>
      </p:sp>
      <p:pic>
        <p:nvPicPr>
          <p:cNvPr id="204" name="Google Shape;204;p33"/>
          <p:cNvPicPr preferRelativeResize="0"/>
          <p:nvPr/>
        </p:nvPicPr>
        <p:blipFill>
          <a:blip r:embed="rId4">
            <a:alphaModFix/>
          </a:blip>
          <a:stretch>
            <a:fillRect/>
          </a:stretch>
        </p:blipFill>
        <p:spPr>
          <a:xfrm>
            <a:off x="6878075" y="744875"/>
            <a:ext cx="2265925" cy="36903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p:nvPr/>
        </p:nvSpPr>
        <p:spPr>
          <a:xfrm>
            <a:off x="-7650" y="-15300"/>
            <a:ext cx="9144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Container</a:t>
            </a:r>
            <a:endParaRPr sz="3400" b="1">
              <a:solidFill>
                <a:srgbClr val="4A86E8"/>
              </a:solidFill>
              <a:latin typeface="Times New Roman"/>
              <a:ea typeface="Times New Roman"/>
              <a:cs typeface="Times New Roman"/>
              <a:sym typeface="Times New Roman"/>
            </a:endParaRPr>
          </a:p>
        </p:txBody>
      </p:sp>
      <p:sp>
        <p:nvSpPr>
          <p:cNvPr id="210" name="Google Shape;210;p34"/>
          <p:cNvSpPr txBox="1"/>
          <p:nvPr/>
        </p:nvSpPr>
        <p:spPr>
          <a:xfrm>
            <a:off x="-68875" y="734775"/>
            <a:ext cx="9144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Контейнер во Flutter — это </a:t>
            </a:r>
            <a:r>
              <a:rPr lang="ru" sz="1600" b="1">
                <a:solidFill>
                  <a:srgbClr val="333333"/>
                </a:solidFill>
                <a:highlight>
                  <a:srgbClr val="FFFFFF"/>
                </a:highlight>
                <a:latin typeface="Times New Roman"/>
                <a:ea typeface="Times New Roman"/>
                <a:cs typeface="Times New Roman"/>
                <a:sym typeface="Times New Roman"/>
              </a:rPr>
              <a:t>родительский виджет, который может содержать несколько дочерних виджетов</a:t>
            </a:r>
            <a:r>
              <a:rPr lang="ru" sz="1600">
                <a:solidFill>
                  <a:srgbClr val="333333"/>
                </a:solidFill>
                <a:highlight>
                  <a:srgbClr val="FFFFFF"/>
                </a:highlight>
                <a:latin typeface="Times New Roman"/>
                <a:ea typeface="Times New Roman"/>
                <a:cs typeface="Times New Roman"/>
                <a:sym typeface="Times New Roman"/>
              </a:rPr>
              <a:t> и эффективно управлять ими с помощью ширины, высоты, заполнения, цвета фона и т. д.       </a:t>
            </a:r>
            <a:endParaRPr sz="1800">
              <a:latin typeface="Times New Roman"/>
              <a:ea typeface="Times New Roman"/>
              <a:cs typeface="Times New Roman"/>
              <a:sym typeface="Times New Roman"/>
            </a:endParaRPr>
          </a:p>
        </p:txBody>
      </p:sp>
      <p:sp>
        <p:nvSpPr>
          <p:cNvPr id="211" name="Google Shape;211;p34"/>
          <p:cNvSpPr txBox="1"/>
          <p:nvPr/>
        </p:nvSpPr>
        <p:spPr>
          <a:xfrm>
            <a:off x="0" y="1352300"/>
            <a:ext cx="9144000" cy="9234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333333"/>
              </a:buClr>
              <a:buSzPts val="1600"/>
              <a:buFont typeface="Times New Roman"/>
              <a:buChar char="●"/>
            </a:pPr>
            <a:r>
              <a:rPr lang="ru" sz="1600">
                <a:solidFill>
                  <a:srgbClr val="333333"/>
                </a:solidFill>
                <a:highlight>
                  <a:srgbClr val="FFFFFF"/>
                </a:highlight>
                <a:latin typeface="Times New Roman"/>
                <a:ea typeface="Times New Roman"/>
                <a:cs typeface="Times New Roman"/>
                <a:sym typeface="Times New Roman"/>
              </a:rPr>
              <a:t>виджет, который сочетает в себе общую отрисовку, расположение и размеры дочерних виджетов.</a:t>
            </a:r>
            <a:endParaRPr sz="1600">
              <a:solidFill>
                <a:srgbClr val="333333"/>
              </a:solidFill>
              <a:highlight>
                <a:srgbClr val="FFFFFF"/>
              </a:highlight>
              <a:latin typeface="Times New Roman"/>
              <a:ea typeface="Times New Roman"/>
              <a:cs typeface="Times New Roman"/>
              <a:sym typeface="Times New Roman"/>
            </a:endParaRPr>
          </a:p>
          <a:p>
            <a:pPr marL="457200" lvl="0" indent="-330200" algn="l" rtl="0">
              <a:spcBef>
                <a:spcPts val="0"/>
              </a:spcBef>
              <a:spcAft>
                <a:spcPts val="0"/>
              </a:spcAft>
              <a:buClr>
                <a:srgbClr val="333333"/>
              </a:buClr>
              <a:buSzPts val="1600"/>
              <a:buFont typeface="Times New Roman"/>
              <a:buChar char="●"/>
            </a:pPr>
            <a:r>
              <a:rPr lang="ru" sz="1600">
                <a:solidFill>
                  <a:srgbClr val="333333"/>
                </a:solidFill>
                <a:highlight>
                  <a:srgbClr val="FFFFFF"/>
                </a:highlight>
                <a:latin typeface="Times New Roman"/>
                <a:ea typeface="Times New Roman"/>
                <a:cs typeface="Times New Roman"/>
                <a:sym typeface="Times New Roman"/>
              </a:rPr>
              <a:t>класс для хранения одного или нескольких виджетов и их размещения на экране в соответствии с нашими потребностями. </a:t>
            </a:r>
            <a:endParaRPr sz="1600">
              <a:solidFill>
                <a:srgbClr val="333333"/>
              </a:solidFill>
              <a:highlight>
                <a:srgbClr val="FFFFFF"/>
              </a:highlight>
              <a:latin typeface="Times New Roman"/>
              <a:ea typeface="Times New Roman"/>
              <a:cs typeface="Times New Roman"/>
              <a:sym typeface="Times New Roman"/>
            </a:endParaRPr>
          </a:p>
        </p:txBody>
      </p:sp>
      <p:sp>
        <p:nvSpPr>
          <p:cNvPr id="212" name="Google Shape;212;p34"/>
          <p:cNvSpPr txBox="1"/>
          <p:nvPr/>
        </p:nvSpPr>
        <p:spPr>
          <a:xfrm>
            <a:off x="-7650" y="2141038"/>
            <a:ext cx="9144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В общем, это похоже на коробку для хранения содержимого. </a:t>
            </a:r>
            <a:endParaRPr sz="1800">
              <a:solidFill>
                <a:schemeClr val="dk1"/>
              </a:solidFill>
              <a:latin typeface="Times New Roman"/>
              <a:ea typeface="Times New Roman"/>
              <a:cs typeface="Times New Roman"/>
              <a:sym typeface="Times New Roman"/>
            </a:endParaRPr>
          </a:p>
        </p:txBody>
      </p:sp>
      <p:sp>
        <p:nvSpPr>
          <p:cNvPr id="213" name="Google Shape;213;p34"/>
          <p:cNvSpPr txBox="1"/>
          <p:nvPr/>
        </p:nvSpPr>
        <p:spPr>
          <a:xfrm>
            <a:off x="0" y="2987525"/>
            <a:ext cx="9144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Если у нас есть виджет, для которого требуется какой-либо стиль фона, например, ограничения цвета, формы или размера, мы можем попытаться обернуть его в виджет-контейнер . Этот виджет помогает нам создавать, украшать и размещать его дочерние виджеты. </a:t>
            </a:r>
            <a:endParaRPr sz="1600">
              <a:solidFill>
                <a:srgbClr val="333333"/>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ru" sz="1600">
                <a:solidFill>
                  <a:srgbClr val="333333"/>
                </a:solidFill>
                <a:highlight>
                  <a:srgbClr val="FFFFFF"/>
                </a:highlight>
                <a:latin typeface="Times New Roman"/>
                <a:ea typeface="Times New Roman"/>
                <a:cs typeface="Times New Roman"/>
                <a:sym typeface="Times New Roman"/>
              </a:rPr>
              <a:t>Если бы мы заворачивали наши виджеты в контейнер, то без использования каких-либо параметров мы не заметили бы никакой разницы в его внешнем виде. Но если мы добавим в контейнер какие-либо свойства, такие как цвет, поля, отступы и т. д., мы сможем стилизовать наши виджеты на экране в соответствии с нашими потребностями.</a:t>
            </a:r>
            <a:endParaRPr sz="1600">
              <a:solidFill>
                <a:srgbClr val="333333"/>
              </a:solidFill>
              <a:highlight>
                <a:srgbClr val="FFFFFF"/>
              </a:highlight>
              <a:latin typeface="Times New Roman"/>
              <a:ea typeface="Times New Roman"/>
              <a:cs typeface="Times New Roman"/>
              <a:sym typeface="Times New Roman"/>
            </a:endParaRPr>
          </a:p>
        </p:txBody>
      </p:sp>
      <p:sp>
        <p:nvSpPr>
          <p:cNvPr id="214" name="Google Shape;214;p34"/>
          <p:cNvSpPr txBox="1"/>
          <p:nvPr/>
        </p:nvSpPr>
        <p:spPr>
          <a:xfrm>
            <a:off x="0" y="2510525"/>
            <a:ext cx="9144000" cy="477000"/>
          </a:xfrm>
          <a:prstGeom prst="rect">
            <a:avLst/>
          </a:prstGeom>
          <a:noFill/>
          <a:ln>
            <a:noFill/>
          </a:ln>
        </p:spPr>
        <p:txBody>
          <a:bodyPr spcFirstLastPara="1" wrap="square" lIns="91425" tIns="91425" rIns="91425" bIns="91425" anchor="t" anchorCtr="0">
            <a:spAutoFit/>
          </a:bodyPr>
          <a:lstStyle/>
          <a:p>
            <a:pPr marL="0" lvl="0" indent="0" algn="just" rtl="0">
              <a:lnSpc>
                <a:spcPct val="130000"/>
              </a:lnSpc>
              <a:spcBef>
                <a:spcPts val="1400"/>
              </a:spcBef>
              <a:spcAft>
                <a:spcPts val="400"/>
              </a:spcAft>
              <a:buNone/>
            </a:pPr>
            <a:r>
              <a:rPr lang="ru" sz="1900">
                <a:solidFill>
                  <a:srgbClr val="4A86E8"/>
                </a:solidFill>
                <a:highlight>
                  <a:srgbClr val="FFFFFF"/>
                </a:highlight>
                <a:latin typeface="Times New Roman"/>
                <a:ea typeface="Times New Roman"/>
                <a:cs typeface="Times New Roman"/>
                <a:sym typeface="Times New Roman"/>
              </a:rPr>
              <a:t>Зачем нам нужен контейнерный виджет во Flutter?</a:t>
            </a:r>
            <a:endParaRPr sz="1900">
              <a:solidFill>
                <a:srgbClr val="4A86E8"/>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p:nvPr/>
        </p:nvSpPr>
        <p:spPr>
          <a:xfrm>
            <a:off x="-38250" y="665900"/>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rgbClr val="333333"/>
                </a:solidFill>
                <a:latin typeface="Times New Roman"/>
                <a:ea typeface="Times New Roman"/>
                <a:cs typeface="Times New Roman"/>
                <a:sym typeface="Times New Roman"/>
              </a:rPr>
              <a:t>Базовый контейнер имеет свойства margin, border и padding, окружающие его дочерний виджет, как показано на изображении ниже:</a:t>
            </a:r>
            <a:endParaRPr sz="2000">
              <a:latin typeface="Times New Roman"/>
              <a:ea typeface="Times New Roman"/>
              <a:cs typeface="Times New Roman"/>
              <a:sym typeface="Times New Roman"/>
            </a:endParaRPr>
          </a:p>
        </p:txBody>
      </p:sp>
      <p:sp>
        <p:nvSpPr>
          <p:cNvPr id="220" name="Google Shape;220;p35"/>
          <p:cNvSpPr txBox="1"/>
          <p:nvPr/>
        </p:nvSpPr>
        <p:spPr>
          <a:xfrm>
            <a:off x="7650" y="0"/>
            <a:ext cx="2219700" cy="492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Container</a:t>
            </a:r>
            <a:endParaRPr sz="2000">
              <a:solidFill>
                <a:srgbClr val="4A86E8"/>
              </a:solidFill>
              <a:latin typeface="Times New Roman"/>
              <a:ea typeface="Times New Roman"/>
              <a:cs typeface="Times New Roman"/>
              <a:sym typeface="Times New Roman"/>
            </a:endParaRPr>
          </a:p>
        </p:txBody>
      </p:sp>
      <p:pic>
        <p:nvPicPr>
          <p:cNvPr id="221" name="Google Shape;221;p35"/>
          <p:cNvPicPr preferRelativeResize="0"/>
          <p:nvPr/>
        </p:nvPicPr>
        <p:blipFill>
          <a:blip r:embed="rId3">
            <a:alphaModFix/>
          </a:blip>
          <a:stretch>
            <a:fillRect/>
          </a:stretch>
        </p:blipFill>
        <p:spPr>
          <a:xfrm>
            <a:off x="2727063" y="1356925"/>
            <a:ext cx="3613375" cy="3649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6"/>
          <p:cNvSpPr txBox="1"/>
          <p:nvPr/>
        </p:nvSpPr>
        <p:spPr>
          <a:xfrm>
            <a:off x="0" y="7650"/>
            <a:ext cx="30000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b="1">
                <a:solidFill>
                  <a:srgbClr val="4A86E8"/>
                </a:solidFill>
                <a:latin typeface="Times New Roman"/>
                <a:ea typeface="Times New Roman"/>
                <a:cs typeface="Times New Roman"/>
                <a:sym typeface="Times New Roman"/>
              </a:rPr>
              <a:t>Конструктор класса Container</a:t>
            </a:r>
            <a:endParaRPr sz="1700">
              <a:solidFill>
                <a:srgbClr val="4A86E8"/>
              </a:solidFill>
              <a:latin typeface="Times New Roman"/>
              <a:ea typeface="Times New Roman"/>
              <a:cs typeface="Times New Roman"/>
              <a:sym typeface="Times New Roman"/>
            </a:endParaRPr>
          </a:p>
        </p:txBody>
      </p:sp>
      <p:sp>
        <p:nvSpPr>
          <p:cNvPr id="227" name="Google Shape;227;p36"/>
          <p:cNvSpPr txBox="1"/>
          <p:nvPr/>
        </p:nvSpPr>
        <p:spPr>
          <a:xfrm>
            <a:off x="0" y="45405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
        <p:nvSpPr>
          <p:cNvPr id="228" name="Google Shape;228;p36"/>
          <p:cNvSpPr txBox="1"/>
          <p:nvPr/>
        </p:nvSpPr>
        <p:spPr>
          <a:xfrm>
            <a:off x="0" y="857250"/>
            <a:ext cx="9200100" cy="2724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Container({Key key,      </a:t>
            </a:r>
            <a:r>
              <a:rPr lang="ru" sz="1100">
                <a:solidFill>
                  <a:srgbClr val="333333"/>
                </a:solidFill>
                <a:highlight>
                  <a:srgbClr val="FFFFFF"/>
                </a:highlight>
                <a:latin typeface="Roboto"/>
                <a:ea typeface="Roboto"/>
                <a:cs typeface="Roboto"/>
                <a:sym typeface="Roboto"/>
              </a:rPr>
              <a:t>//ключ виджета</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AlignmentGeometry alignment,   </a:t>
            </a:r>
            <a:r>
              <a:rPr lang="ru" sz="1100">
                <a:solidFill>
                  <a:srgbClr val="333333"/>
                </a:solidFill>
                <a:highlight>
                  <a:srgbClr val="FFFFFF"/>
                </a:highlight>
                <a:latin typeface="Roboto"/>
                <a:ea typeface="Roboto"/>
                <a:cs typeface="Roboto"/>
                <a:sym typeface="Roboto"/>
              </a:rPr>
              <a:t>//для установки положения дочернего элемента в контейнере</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EdgeInsetsGeometry padding,   </a:t>
            </a:r>
            <a:r>
              <a:rPr lang="ru" sz="1100">
                <a:solidFill>
                  <a:srgbClr val="333333"/>
                </a:solidFill>
                <a:highlight>
                  <a:srgbClr val="FFFFFF"/>
                </a:highlight>
                <a:latin typeface="Roboto"/>
                <a:ea typeface="Roboto"/>
                <a:cs typeface="Roboto"/>
                <a:sym typeface="Roboto"/>
              </a:rPr>
              <a:t> //для установки расстояния между границей контейнера и его дочерним виджетом</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EdgeInsetsGeometry margin,          </a:t>
            </a:r>
            <a:r>
              <a:rPr lang="ru" sz="1100">
                <a:solidFill>
                  <a:srgbClr val="333333"/>
                </a:solidFill>
                <a:highlight>
                  <a:srgbClr val="FFFFFF"/>
                </a:highlight>
                <a:latin typeface="Roboto"/>
                <a:ea typeface="Roboto"/>
                <a:cs typeface="Roboto"/>
                <a:sym typeface="Roboto"/>
              </a:rPr>
              <a:t> // для выделения пустого пространства вокруг контейнера</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Color color,                       </a:t>
            </a:r>
            <a:r>
              <a:rPr lang="ru" sz="1100">
                <a:solidFill>
                  <a:srgbClr val="333333"/>
                </a:solidFill>
                <a:highlight>
                  <a:srgbClr val="FFFFFF"/>
                </a:highlight>
                <a:latin typeface="Roboto"/>
                <a:ea typeface="Roboto"/>
                <a:cs typeface="Roboto"/>
                <a:sym typeface="Roboto"/>
              </a:rPr>
              <a:t>// для установки цвета фона текста</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double width,                     </a:t>
            </a:r>
            <a:r>
              <a:rPr lang="ru" sz="1100">
                <a:solidFill>
                  <a:srgbClr val="333333"/>
                </a:solidFill>
                <a:highlight>
                  <a:srgbClr val="FFFFFF"/>
                </a:highlight>
                <a:latin typeface="Roboto"/>
                <a:ea typeface="Roboto"/>
                <a:cs typeface="Roboto"/>
                <a:sym typeface="Roboto"/>
              </a:rPr>
              <a:t>// для установки ширины контейнера в соответствии с нашими потребностями</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double height,                    </a:t>
            </a:r>
            <a:r>
              <a:rPr lang="ru" sz="1100">
                <a:solidFill>
                  <a:srgbClr val="333333"/>
                </a:solidFill>
                <a:highlight>
                  <a:srgbClr val="FFFFFF"/>
                </a:highlight>
                <a:latin typeface="Roboto"/>
                <a:ea typeface="Roboto"/>
                <a:cs typeface="Roboto"/>
                <a:sym typeface="Roboto"/>
              </a:rPr>
              <a:t>// для установки высоты контейнера в соответствии с нашими потребностями</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Decoration decoration,      </a:t>
            </a:r>
            <a:r>
              <a:rPr lang="ru" sz="1100">
                <a:solidFill>
                  <a:srgbClr val="333333"/>
                </a:solidFill>
                <a:highlight>
                  <a:srgbClr val="FFFFFF"/>
                </a:highlight>
                <a:latin typeface="Roboto"/>
                <a:ea typeface="Roboto"/>
                <a:cs typeface="Roboto"/>
                <a:sym typeface="Roboto"/>
              </a:rPr>
              <a:t> //украшает или раскрашивает виджет позади child</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Decoration foregroundDecoration,   </a:t>
            </a:r>
            <a:r>
              <a:rPr lang="ru" sz="1100">
                <a:solidFill>
                  <a:srgbClr val="333333"/>
                </a:solidFill>
                <a:highlight>
                  <a:srgbClr val="FFFFFF"/>
                </a:highlight>
                <a:latin typeface="Roboto"/>
                <a:ea typeface="Roboto"/>
                <a:cs typeface="Roboto"/>
                <a:sym typeface="Roboto"/>
              </a:rPr>
              <a:t>//украшает или раскрашивает виджет перед child</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BoxConstraints constraints,  </a:t>
            </a:r>
            <a:r>
              <a:rPr lang="ru" sz="1100">
                <a:solidFill>
                  <a:srgbClr val="333333"/>
                </a:solidFill>
                <a:highlight>
                  <a:srgbClr val="FFFFFF"/>
                </a:highlight>
                <a:latin typeface="Roboto"/>
                <a:ea typeface="Roboto"/>
                <a:cs typeface="Roboto"/>
                <a:sym typeface="Roboto"/>
              </a:rPr>
              <a:t>//используется, когда хотим добавить дополнительные ограничения дочернему элементу</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Matrix4 transform,     </a:t>
            </a:r>
            <a:r>
              <a:rPr lang="ru" sz="1100">
                <a:solidFill>
                  <a:srgbClr val="333333"/>
                </a:solidFill>
                <a:highlight>
                  <a:srgbClr val="FFFFFF"/>
                </a:highlight>
                <a:latin typeface="Roboto"/>
                <a:ea typeface="Roboto"/>
                <a:cs typeface="Roboto"/>
                <a:sym typeface="Roboto"/>
              </a:rPr>
              <a:t> //возможность вращать контейнер</a:t>
            </a:r>
            <a:endParaRPr sz="1100">
              <a:solidFill>
                <a:schemeClr val="dk1"/>
              </a:solidFill>
              <a:highlight>
                <a:schemeClr val="lt1"/>
              </a:highlight>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Widget child,                                </a:t>
            </a:r>
            <a:r>
              <a:rPr lang="ru" sz="1100">
                <a:solidFill>
                  <a:srgbClr val="333333"/>
                </a:solidFill>
                <a:highlight>
                  <a:srgbClr val="FFFFFF"/>
                </a:highlight>
                <a:latin typeface="Roboto"/>
                <a:ea typeface="Roboto"/>
                <a:cs typeface="Roboto"/>
                <a:sym typeface="Roboto"/>
              </a:rPr>
              <a:t>// для хранения дочернего виджета контейнера</a:t>
            </a:r>
            <a:endParaRPr sz="1100">
              <a:solidFill>
                <a:srgbClr val="333333"/>
              </a:solidFill>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r>
              <a:rPr lang="ru" sz="1100">
                <a:solidFill>
                  <a:schemeClr val="dk1"/>
                </a:solidFill>
                <a:highlight>
                  <a:schemeClr val="lt1"/>
                </a:highlight>
                <a:latin typeface="Courier New"/>
                <a:ea typeface="Courier New"/>
                <a:cs typeface="Courier New"/>
                <a:sym typeface="Courier New"/>
              </a:rPr>
              <a:t>           Clip clipBehavior: Clip.none  </a:t>
            </a:r>
            <a:r>
              <a:rPr lang="ru" sz="1100">
                <a:solidFill>
                  <a:srgbClr val="333333"/>
                </a:solidFill>
                <a:highlight>
                  <a:srgbClr val="FFFFFF"/>
                </a:highlight>
                <a:latin typeface="Roboto"/>
                <a:ea typeface="Roboto"/>
                <a:cs typeface="Roboto"/>
                <a:sym typeface="Roboto"/>
              </a:rPr>
              <a:t>//свойство принимает в качестве объекта Clip Enum,будет ли содержимое внутри контейнера обрезано или нет.</a:t>
            </a:r>
            <a:endParaRPr sz="1100">
              <a:solidFill>
                <a:schemeClr val="dk1"/>
              </a:solidFill>
              <a:highlight>
                <a:schemeClr val="lt1"/>
              </a:highlight>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7"/>
          <p:cNvSpPr txBox="1"/>
          <p:nvPr/>
        </p:nvSpPr>
        <p:spPr>
          <a:xfrm>
            <a:off x="0" y="1178700"/>
            <a:ext cx="5755800" cy="4079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import 'package:flutter/material.dart';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=&gt; runApp(const MyApp());</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class MyApp extends StatelessWidget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const MyApp({Key? key}) : super(key: key);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@override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Widget build(BuildContext context)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return MaterialApp(</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home: Scaffold(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appBar: AppBar(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title: const Text("Container example"),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pic>
        <p:nvPicPr>
          <p:cNvPr id="234" name="Google Shape;234;p37"/>
          <p:cNvPicPr preferRelativeResize="0"/>
          <p:nvPr/>
        </p:nvPicPr>
        <p:blipFill>
          <a:blip r:embed="rId3">
            <a:alphaModFix/>
          </a:blip>
          <a:stretch>
            <a:fillRect/>
          </a:stretch>
        </p:blipFill>
        <p:spPr>
          <a:xfrm>
            <a:off x="6757975" y="1018875"/>
            <a:ext cx="2335000" cy="4079100"/>
          </a:xfrm>
          <a:prstGeom prst="rect">
            <a:avLst/>
          </a:prstGeom>
          <a:noFill/>
          <a:ln>
            <a:noFill/>
          </a:ln>
        </p:spPr>
      </p:pic>
      <p:sp>
        <p:nvSpPr>
          <p:cNvPr id="235" name="Google Shape;235;p37"/>
          <p:cNvSpPr txBox="1"/>
          <p:nvPr/>
        </p:nvSpPr>
        <p:spPr>
          <a:xfrm>
            <a:off x="0" y="511988"/>
            <a:ext cx="914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dirty="0">
                <a:latin typeface="Times New Roman"/>
                <a:ea typeface="Times New Roman"/>
                <a:cs typeface="Times New Roman"/>
                <a:sym typeface="Times New Roman"/>
              </a:rPr>
              <a:t>Дочерним </a:t>
            </a:r>
            <a:r>
              <a:rPr lang="ru" sz="1800" dirty="0" smtClean="0">
                <a:latin typeface="Times New Roman"/>
                <a:ea typeface="Times New Roman"/>
                <a:cs typeface="Times New Roman"/>
                <a:sym typeface="Times New Roman"/>
              </a:rPr>
              <a:t>классом</a:t>
            </a:r>
            <a:r>
              <a:rPr lang="en-US" sz="1800" smtClean="0">
                <a:latin typeface="Times New Roman"/>
                <a:ea typeface="Times New Roman"/>
                <a:cs typeface="Times New Roman"/>
                <a:sym typeface="Times New Roman"/>
              </a:rPr>
              <a:t> </a:t>
            </a:r>
            <a:r>
              <a:rPr lang="ru" sz="1800" smtClean="0">
                <a:latin typeface="Times New Roman"/>
                <a:ea typeface="Times New Roman"/>
                <a:cs typeface="Times New Roman"/>
                <a:sym typeface="Times New Roman"/>
              </a:rPr>
              <a:t> </a:t>
            </a:r>
            <a:r>
              <a:rPr lang="ru" sz="1800">
                <a:latin typeface="Times New Roman"/>
                <a:ea typeface="Times New Roman"/>
                <a:cs typeface="Times New Roman"/>
                <a:sym typeface="Times New Roman"/>
              </a:rPr>
              <a:t>может быть любой виджет. </a:t>
            </a:r>
            <a:r>
              <a:rPr lang="ru" sz="1800" dirty="0">
                <a:latin typeface="Times New Roman"/>
                <a:ea typeface="Times New Roman"/>
                <a:cs typeface="Times New Roman"/>
                <a:sym typeface="Times New Roman"/>
              </a:rPr>
              <a:t>Давайте возьмем пример, взяв текстовый виджет в качестве дочернего элемента. </a:t>
            </a:r>
            <a:endParaRPr sz="1900" dirty="0">
              <a:latin typeface="Times New Roman"/>
              <a:ea typeface="Times New Roman"/>
              <a:cs typeface="Times New Roman"/>
              <a:sym typeface="Times New Roman"/>
            </a:endParaRPr>
          </a:p>
        </p:txBody>
      </p:sp>
      <p:sp>
        <p:nvSpPr>
          <p:cNvPr id="236" name="Google Shape;236;p37"/>
          <p:cNvSpPr txBox="1"/>
          <p:nvPr/>
        </p:nvSpPr>
        <p:spPr>
          <a:xfrm>
            <a:off x="0" y="7650"/>
            <a:ext cx="31458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Child</a:t>
            </a:r>
            <a:endParaRPr sz="1600">
              <a:solidFill>
                <a:srgbClr val="4A86E8"/>
              </a:solidFill>
              <a:latin typeface="Times New Roman"/>
              <a:ea typeface="Times New Roman"/>
              <a:cs typeface="Times New Roman"/>
              <a:sym typeface="Times New Roman"/>
            </a:endParaRPr>
          </a:p>
        </p:txBody>
      </p:sp>
      <p:sp>
        <p:nvSpPr>
          <p:cNvPr id="237" name="Google Shape;237;p37"/>
          <p:cNvSpPr/>
          <p:nvPr/>
        </p:nvSpPr>
        <p:spPr>
          <a:xfrm>
            <a:off x="650600" y="362035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8"/>
          <p:cNvSpPr txBox="1"/>
          <p:nvPr/>
        </p:nvSpPr>
        <p:spPr>
          <a:xfrm>
            <a:off x="0" y="1178700"/>
            <a:ext cx="5755800" cy="121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r>
              <a:rPr lang="ru" sz="1200">
                <a:solidFill>
                  <a:schemeClr val="dk1"/>
                </a:solidFill>
                <a:latin typeface="Roboto"/>
                <a:ea typeface="Roboto"/>
                <a:cs typeface="Roboto"/>
                <a:sym typeface="Roboto"/>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43" name="Google Shape;243;p38"/>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Color, width and heigth</a:t>
            </a:r>
            <a:endParaRPr sz="1600">
              <a:solidFill>
                <a:srgbClr val="4A86E8"/>
              </a:solidFill>
              <a:latin typeface="Times New Roman"/>
              <a:ea typeface="Times New Roman"/>
              <a:cs typeface="Times New Roman"/>
              <a:sym typeface="Times New Roman"/>
            </a:endParaRPr>
          </a:p>
        </p:txBody>
      </p:sp>
      <p:sp>
        <p:nvSpPr>
          <p:cNvPr id="244" name="Google Shape;244;p38"/>
          <p:cNvSpPr/>
          <p:nvPr/>
        </p:nvSpPr>
        <p:spPr>
          <a:xfrm>
            <a:off x="528150" y="146575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txBox="1"/>
          <p:nvPr/>
        </p:nvSpPr>
        <p:spPr>
          <a:xfrm>
            <a:off x="0" y="729050"/>
            <a:ext cx="5755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Свойство </a:t>
            </a:r>
            <a:r>
              <a:rPr lang="ru" sz="1700" b="1">
                <a:latin typeface="Times New Roman"/>
                <a:ea typeface="Times New Roman"/>
                <a:cs typeface="Times New Roman"/>
                <a:sym typeface="Times New Roman"/>
              </a:rPr>
              <a:t>color</a:t>
            </a:r>
            <a:r>
              <a:rPr lang="ru" sz="1700">
                <a:latin typeface="Times New Roman"/>
                <a:ea typeface="Times New Roman"/>
                <a:cs typeface="Times New Roman"/>
                <a:sym typeface="Times New Roman"/>
              </a:rPr>
              <a:t> устанавливает цвет фона всего контейнера.</a:t>
            </a:r>
            <a:endParaRPr sz="1300"/>
          </a:p>
        </p:txBody>
      </p:sp>
      <p:sp>
        <p:nvSpPr>
          <p:cNvPr id="246" name="Google Shape;246;p38"/>
          <p:cNvSpPr txBox="1"/>
          <p:nvPr/>
        </p:nvSpPr>
        <p:spPr>
          <a:xfrm>
            <a:off x="0" y="2394600"/>
            <a:ext cx="6567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latin typeface="Times New Roman"/>
                <a:ea typeface="Times New Roman"/>
                <a:cs typeface="Times New Roman"/>
                <a:sym typeface="Times New Roman"/>
              </a:rPr>
              <a:t> </a:t>
            </a:r>
            <a:r>
              <a:rPr lang="ru" sz="1600" b="1">
                <a:latin typeface="Times New Roman"/>
                <a:ea typeface="Times New Roman"/>
                <a:cs typeface="Times New Roman"/>
                <a:sym typeface="Times New Roman"/>
              </a:rPr>
              <a:t>Высота и ширина</a:t>
            </a:r>
            <a:r>
              <a:rPr lang="ru" sz="1600">
                <a:latin typeface="Times New Roman"/>
                <a:ea typeface="Times New Roman"/>
                <a:cs typeface="Times New Roman"/>
                <a:sym typeface="Times New Roman"/>
              </a:rPr>
              <a:t>: по умолчанию класс-контейнер занимает пространство, необходимое дочернему элементу. Мы также можем указать высоту и ширину контейнера в соответствии с нашими требованиями.</a:t>
            </a:r>
            <a:endParaRPr sz="1200"/>
          </a:p>
        </p:txBody>
      </p:sp>
      <p:sp>
        <p:nvSpPr>
          <p:cNvPr id="247" name="Google Shape;247;p38"/>
          <p:cNvSpPr txBox="1"/>
          <p:nvPr/>
        </p:nvSpPr>
        <p:spPr>
          <a:xfrm>
            <a:off x="91850" y="3467275"/>
            <a:ext cx="61767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48" name="Google Shape;248;p38"/>
          <p:cNvSpPr/>
          <p:nvPr/>
        </p:nvSpPr>
        <p:spPr>
          <a:xfrm>
            <a:off x="830450" y="3723000"/>
            <a:ext cx="4699500" cy="344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9" name="Google Shape;249;p38"/>
          <p:cNvPicPr preferRelativeResize="0"/>
          <p:nvPr/>
        </p:nvPicPr>
        <p:blipFill>
          <a:blip r:embed="rId3">
            <a:alphaModFix/>
          </a:blip>
          <a:stretch>
            <a:fillRect/>
          </a:stretch>
        </p:blipFill>
        <p:spPr>
          <a:xfrm>
            <a:off x="6445279" y="152400"/>
            <a:ext cx="2546322" cy="4684676"/>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55" name="Google Shape;255;p39"/>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Margin, padding</a:t>
            </a:r>
            <a:endParaRPr sz="1600">
              <a:solidFill>
                <a:srgbClr val="4A86E8"/>
              </a:solidFill>
              <a:latin typeface="Times New Roman"/>
              <a:ea typeface="Times New Roman"/>
              <a:cs typeface="Times New Roman"/>
              <a:sym typeface="Times New Roman"/>
            </a:endParaRPr>
          </a:p>
        </p:txBody>
      </p:sp>
      <p:sp>
        <p:nvSpPr>
          <p:cNvPr id="256" name="Google Shape;256;p39"/>
          <p:cNvSpPr txBox="1"/>
          <p:nvPr/>
        </p:nvSpPr>
        <p:spPr>
          <a:xfrm>
            <a:off x="0" y="2195600"/>
            <a:ext cx="6567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b="1">
                <a:latin typeface="Times New Roman"/>
                <a:ea typeface="Times New Roman"/>
                <a:cs typeface="Times New Roman"/>
                <a:sym typeface="Times New Roman"/>
              </a:rPr>
              <a:t>Padding</a:t>
            </a:r>
            <a:r>
              <a:rPr lang="ru" sz="1700" b="1">
                <a:latin typeface="Times New Roman"/>
                <a:ea typeface="Times New Roman"/>
                <a:cs typeface="Times New Roman"/>
                <a:sym typeface="Times New Roman"/>
              </a:rPr>
              <a:t> </a:t>
            </a:r>
            <a:r>
              <a:rPr lang="ru" sz="1700">
                <a:latin typeface="Times New Roman"/>
                <a:ea typeface="Times New Roman"/>
                <a:cs typeface="Times New Roman"/>
                <a:sym typeface="Times New Roman"/>
              </a:rPr>
              <a:t>: заполнение используется для создания пространства от границы контейнера от его дочерних элементов. Обратите внимание на пространство между границей и текстом.</a:t>
            </a:r>
            <a:endParaRPr sz="1200"/>
          </a:p>
        </p:txBody>
      </p:sp>
      <p:sp>
        <p:nvSpPr>
          <p:cNvPr id="257" name="Google Shape;257;p39"/>
          <p:cNvSpPr txBox="1"/>
          <p:nvPr/>
        </p:nvSpPr>
        <p:spPr>
          <a:xfrm>
            <a:off x="91850" y="3197575"/>
            <a:ext cx="61767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p:txBody>
      </p:sp>
      <p:sp>
        <p:nvSpPr>
          <p:cNvPr id="258" name="Google Shape;258;p39"/>
          <p:cNvSpPr/>
          <p:nvPr/>
        </p:nvSpPr>
        <p:spPr>
          <a:xfrm>
            <a:off x="830450" y="3942450"/>
            <a:ext cx="4699500" cy="354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txBox="1"/>
          <p:nvPr/>
        </p:nvSpPr>
        <p:spPr>
          <a:xfrm>
            <a:off x="-19150" y="670125"/>
            <a:ext cx="6398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Times New Roman"/>
                <a:ea typeface="Times New Roman"/>
                <a:cs typeface="Times New Roman"/>
                <a:sym typeface="Times New Roman"/>
              </a:rPr>
              <a:t>Margin</a:t>
            </a:r>
            <a:r>
              <a:rPr lang="ru" sz="1700">
                <a:latin typeface="Times New Roman"/>
                <a:ea typeface="Times New Roman"/>
                <a:cs typeface="Times New Roman"/>
                <a:sym typeface="Times New Roman"/>
              </a:rPr>
              <a:t>: поле используется для создания пустого пространства вокруг контейнера. Обратите внимание на белое пространство вокруг контейнера. Здесь EdgeInsets.geometry используется для установки поля. all() указывает, что поле одинаково присутствует во всех четырех направлениях.</a:t>
            </a:r>
            <a:endParaRPr/>
          </a:p>
        </p:txBody>
      </p:sp>
      <p:pic>
        <p:nvPicPr>
          <p:cNvPr id="260" name="Google Shape;260;p39"/>
          <p:cNvPicPr preferRelativeResize="0"/>
          <p:nvPr/>
        </p:nvPicPr>
        <p:blipFill>
          <a:blip r:embed="rId3">
            <a:alphaModFix/>
          </a:blip>
          <a:stretch>
            <a:fillRect/>
          </a:stretch>
        </p:blipFill>
        <p:spPr>
          <a:xfrm>
            <a:off x="6475300" y="152400"/>
            <a:ext cx="2516300" cy="460895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66" name="Google Shape;266;p40"/>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Decoration</a:t>
            </a:r>
            <a:endParaRPr sz="1600">
              <a:solidFill>
                <a:srgbClr val="4A86E8"/>
              </a:solidFill>
              <a:latin typeface="Times New Roman"/>
              <a:ea typeface="Times New Roman"/>
              <a:cs typeface="Times New Roman"/>
              <a:sym typeface="Times New Roman"/>
            </a:endParaRPr>
          </a:p>
        </p:txBody>
      </p:sp>
      <p:sp>
        <p:nvSpPr>
          <p:cNvPr id="267" name="Google Shape;267;p40"/>
          <p:cNvSpPr/>
          <p:nvPr/>
        </p:nvSpPr>
        <p:spPr>
          <a:xfrm>
            <a:off x="929950" y="3643950"/>
            <a:ext cx="4699500" cy="489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0"/>
          <p:cNvSpPr txBox="1"/>
          <p:nvPr/>
        </p:nvSpPr>
        <p:spPr>
          <a:xfrm>
            <a:off x="11450" y="609150"/>
            <a:ext cx="6337500" cy="12310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dirty="0">
                <a:latin typeface="Times New Roman"/>
                <a:ea typeface="Times New Roman"/>
                <a:cs typeface="Times New Roman"/>
                <a:sym typeface="Times New Roman"/>
              </a:rPr>
              <a:t>Свойство украшения используется для украшения коробки (например, для создания границы). Это рисует позади дочернего виджета. Дадим контейнеру границу. Но нельзя указать и цвет, и цвет границы.</a:t>
            </a:r>
            <a:endParaRPr dirty="0"/>
          </a:p>
        </p:txBody>
      </p:sp>
      <p:sp>
        <p:nvSpPr>
          <p:cNvPr id="269" name="Google Shape;269;p40"/>
          <p:cNvSpPr txBox="1"/>
          <p:nvPr/>
        </p:nvSpPr>
        <p:spPr>
          <a:xfrm>
            <a:off x="11450" y="2375450"/>
            <a:ext cx="61386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alignment: Alignment.center,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decoration: BoxDecoration(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border: Border.all(color: Colors.black, width: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sp>
        <p:nvSpPr>
          <p:cNvPr id="270" name="Google Shape;270;p40"/>
          <p:cNvSpPr/>
          <p:nvPr/>
        </p:nvSpPr>
        <p:spPr>
          <a:xfrm>
            <a:off x="864900" y="2992725"/>
            <a:ext cx="2104800" cy="1836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40"/>
          <p:cNvPicPr preferRelativeResize="0"/>
          <p:nvPr/>
        </p:nvPicPr>
        <p:blipFill>
          <a:blip r:embed="rId3">
            <a:alphaModFix/>
          </a:blip>
          <a:stretch>
            <a:fillRect/>
          </a:stretch>
        </p:blipFill>
        <p:spPr>
          <a:xfrm>
            <a:off x="6501350" y="152400"/>
            <a:ext cx="2443102" cy="48387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p:nvPr/>
        </p:nvSpPr>
        <p:spPr>
          <a:xfrm>
            <a:off x="0" y="1178700"/>
            <a:ext cx="5755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solidFill>
                <a:srgbClr val="FFFFFF"/>
              </a:solidFill>
              <a:highlight>
                <a:srgbClr val="272822"/>
              </a:highlight>
              <a:latin typeface="Courier New"/>
              <a:ea typeface="Courier New"/>
              <a:cs typeface="Courier New"/>
              <a:sym typeface="Courier New"/>
            </a:endParaRPr>
          </a:p>
        </p:txBody>
      </p:sp>
      <p:sp>
        <p:nvSpPr>
          <p:cNvPr id="277" name="Google Shape;277;p41"/>
          <p:cNvSpPr txBox="1"/>
          <p:nvPr/>
        </p:nvSpPr>
        <p:spPr>
          <a:xfrm>
            <a:off x="0" y="7650"/>
            <a:ext cx="53502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Свойства класса Container: Transform</a:t>
            </a:r>
            <a:endParaRPr sz="1600">
              <a:solidFill>
                <a:srgbClr val="4A86E8"/>
              </a:solidFill>
              <a:latin typeface="Times New Roman"/>
              <a:ea typeface="Times New Roman"/>
              <a:cs typeface="Times New Roman"/>
              <a:sym typeface="Times New Roman"/>
            </a:endParaRPr>
          </a:p>
        </p:txBody>
      </p:sp>
      <p:sp>
        <p:nvSpPr>
          <p:cNvPr id="278" name="Google Shape;278;p41"/>
          <p:cNvSpPr/>
          <p:nvPr/>
        </p:nvSpPr>
        <p:spPr>
          <a:xfrm rot="10800000" flipH="1">
            <a:off x="874525" y="3445601"/>
            <a:ext cx="4512000" cy="182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txBox="1"/>
          <p:nvPr/>
        </p:nvSpPr>
        <p:spPr>
          <a:xfrm>
            <a:off x="-15400" y="2198725"/>
            <a:ext cx="6153900" cy="221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double.infinity,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Colors.purple,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alignment: Alignment.center,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margin: const EdgeInsets.all(20),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transform: Matrix4.rotationZ(0.1),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const Text("Hello! i am inside a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TextStyle(fontSize: 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a:p>
            <a:pPr marL="0" lvl="0" indent="0" algn="l" rtl="0">
              <a:spcBef>
                <a:spcPts val="0"/>
              </a:spcBef>
              <a:spcAft>
                <a:spcPts val="0"/>
              </a:spcAft>
              <a:buNone/>
            </a:pPr>
            <a:endParaRPr sz="1100">
              <a:solidFill>
                <a:schemeClr val="dk1"/>
              </a:solidFill>
              <a:latin typeface="Courier New"/>
              <a:ea typeface="Courier New"/>
              <a:cs typeface="Courier New"/>
              <a:sym typeface="Courier New"/>
            </a:endParaRPr>
          </a:p>
        </p:txBody>
      </p:sp>
      <p:sp>
        <p:nvSpPr>
          <p:cNvPr id="280" name="Google Shape;280;p41"/>
          <p:cNvSpPr txBox="1"/>
          <p:nvPr/>
        </p:nvSpPr>
        <p:spPr>
          <a:xfrm>
            <a:off x="-15400" y="609150"/>
            <a:ext cx="63912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latin typeface="Times New Roman"/>
                <a:ea typeface="Times New Roman"/>
                <a:cs typeface="Times New Roman"/>
                <a:sym typeface="Times New Roman"/>
              </a:rPr>
              <a:t>Transform</a:t>
            </a:r>
            <a:r>
              <a:rPr lang="ru" sz="1700">
                <a:latin typeface="Times New Roman"/>
                <a:ea typeface="Times New Roman"/>
                <a:cs typeface="Times New Roman"/>
                <a:sym typeface="Times New Roman"/>
              </a:rPr>
              <a:t>: это свойство контейнера помогает нам вращать контейнер. Мы можем вращать контейнер по любой оси, здесь мы вращаемся по оси Z.</a:t>
            </a:r>
            <a:endParaRPr/>
          </a:p>
        </p:txBody>
      </p:sp>
      <p:pic>
        <p:nvPicPr>
          <p:cNvPr id="281" name="Google Shape;281;p41"/>
          <p:cNvPicPr preferRelativeResize="0"/>
          <p:nvPr/>
        </p:nvPicPr>
        <p:blipFill>
          <a:blip r:embed="rId3">
            <a:alphaModFix/>
          </a:blip>
          <a:stretch>
            <a:fillRect/>
          </a:stretch>
        </p:blipFill>
        <p:spPr>
          <a:xfrm>
            <a:off x="6475300" y="0"/>
            <a:ext cx="2594292" cy="5069374"/>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0" y="0"/>
            <a:ext cx="1959300" cy="708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3400">
                <a:solidFill>
                  <a:srgbClr val="4A86E8"/>
                </a:solidFill>
                <a:latin typeface="Times New Roman"/>
                <a:ea typeface="Times New Roman"/>
                <a:cs typeface="Times New Roman"/>
                <a:sym typeface="Times New Roman"/>
              </a:rPr>
              <a:t>Введение</a:t>
            </a:r>
            <a:endParaRPr sz="3400">
              <a:solidFill>
                <a:srgbClr val="4A86E8"/>
              </a:solidFill>
              <a:latin typeface="Times New Roman"/>
              <a:ea typeface="Times New Roman"/>
              <a:cs typeface="Times New Roman"/>
              <a:sym typeface="Times New Roman"/>
            </a:endParaRPr>
          </a:p>
        </p:txBody>
      </p:sp>
      <p:sp>
        <p:nvSpPr>
          <p:cNvPr id="135" name="Google Shape;135;p26"/>
          <p:cNvSpPr txBox="1">
            <a:spLocks noGrp="1"/>
          </p:cNvSpPr>
          <p:nvPr>
            <p:ph type="body" idx="1"/>
          </p:nvPr>
        </p:nvSpPr>
        <p:spPr>
          <a:xfrm>
            <a:off x="435600" y="1565150"/>
            <a:ext cx="8381700" cy="14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ru" sz="2360">
                <a:solidFill>
                  <a:schemeClr val="dk1"/>
                </a:solidFill>
                <a:latin typeface="Times New Roman"/>
                <a:ea typeface="Times New Roman"/>
                <a:cs typeface="Times New Roman"/>
                <a:sym typeface="Times New Roman"/>
              </a:rPr>
              <a:t> Layout widgets — виджеты-контейнеры компоновки (layout widgets), которые управляют компоновкой виджетов (в том числе и других контейнеров). </a:t>
            </a:r>
            <a:endParaRPr sz="2360">
              <a:solidFill>
                <a:schemeClr val="dk1"/>
              </a:solidFill>
              <a:latin typeface="Times New Roman"/>
              <a:ea typeface="Times New Roman"/>
              <a:cs typeface="Times New Roman"/>
              <a:sym typeface="Times New Roman"/>
            </a:endParaRPr>
          </a:p>
          <a:p>
            <a:pPr marL="0" lvl="0" indent="0" algn="l" rtl="0">
              <a:spcBef>
                <a:spcPts val="1200"/>
              </a:spcBef>
              <a:spcAft>
                <a:spcPts val="1200"/>
              </a:spcAft>
              <a:buSzPts val="852"/>
              <a:buNone/>
            </a:pPr>
            <a:endParaRPr sz="2360">
              <a:solidFill>
                <a:schemeClr val="dk1"/>
              </a:solidFill>
              <a:latin typeface="Times New Roman"/>
              <a:ea typeface="Times New Roman"/>
              <a:cs typeface="Times New Roman"/>
              <a:sym typeface="Times New Roman"/>
            </a:endParaRPr>
          </a:p>
        </p:txBody>
      </p:sp>
      <p:sp>
        <p:nvSpPr>
          <p:cNvPr id="136" name="Google Shape;136;p26"/>
          <p:cNvSpPr txBox="1"/>
          <p:nvPr/>
        </p:nvSpPr>
        <p:spPr>
          <a:xfrm>
            <a:off x="376800" y="980150"/>
            <a:ext cx="8499300" cy="58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ru" sz="2600" b="1">
                <a:solidFill>
                  <a:srgbClr val="4A86E8"/>
                </a:solidFill>
                <a:latin typeface="Times New Roman"/>
                <a:ea typeface="Times New Roman"/>
                <a:cs typeface="Times New Roman"/>
                <a:sym typeface="Times New Roman"/>
              </a:rPr>
              <a:t>1.Что такое Layout Widgets и для чего применяются?</a:t>
            </a:r>
            <a:endParaRPr b="1">
              <a:solidFill>
                <a:srgbClr val="4A86E8"/>
              </a:solidFill>
            </a:endParaRPr>
          </a:p>
        </p:txBody>
      </p:sp>
      <p:sp>
        <p:nvSpPr>
          <p:cNvPr id="137" name="Google Shape;137;p26"/>
          <p:cNvSpPr txBox="1"/>
          <p:nvPr/>
        </p:nvSpPr>
        <p:spPr>
          <a:xfrm>
            <a:off x="435600" y="2977550"/>
            <a:ext cx="8649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Эти специальные виджеты применяются, чтобы организовать и расположить определенным образом один виджет или наборы виджетов. </a:t>
            </a:r>
            <a:endParaRPr sz="2400"/>
          </a:p>
        </p:txBody>
      </p:sp>
      <p:sp>
        <p:nvSpPr>
          <p:cNvPr id="138" name="Google Shape;138;p26"/>
          <p:cNvSpPr txBox="1"/>
          <p:nvPr/>
        </p:nvSpPr>
        <p:spPr>
          <a:xfrm>
            <a:off x="-58800" y="4118973"/>
            <a:ext cx="8767200" cy="1132587"/>
          </a:xfrm>
          <a:prstGeom prst="rect">
            <a:avLst/>
          </a:prstGeom>
          <a:noFill/>
          <a:ln>
            <a:noFill/>
          </a:ln>
        </p:spPr>
        <p:txBody>
          <a:bodyPr spcFirstLastPara="1" wrap="square" lIns="91425" tIns="91425" rIns="91425" bIns="91425" anchor="t" anchorCtr="0">
            <a:spAutoFit/>
          </a:bodyPr>
          <a:lstStyle/>
          <a:p>
            <a:pPr marL="444500" lvl="0" indent="0" algn="l" rtl="0">
              <a:lnSpc>
                <a:spcPct val="115000"/>
              </a:lnSpc>
              <a:spcBef>
                <a:spcPts val="1200"/>
              </a:spcBef>
              <a:spcAft>
                <a:spcPts val="0"/>
              </a:spcAft>
              <a:buClr>
                <a:schemeClr val="dk1"/>
              </a:buClr>
              <a:buSzPts val="1100"/>
              <a:buFont typeface="Arial"/>
              <a:buNone/>
            </a:pPr>
            <a:r>
              <a:rPr lang="ru" sz="2400" dirty="0">
                <a:solidFill>
                  <a:schemeClr val="dk1"/>
                </a:solidFill>
                <a:latin typeface="Times New Roman"/>
                <a:ea typeface="Times New Roman"/>
                <a:cs typeface="Times New Roman"/>
                <a:sym typeface="Times New Roman"/>
              </a:rPr>
              <a:t>Во Flutter эта группа виджетов очень широко представлена.</a:t>
            </a:r>
            <a:endParaRPr sz="2400"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35650" y="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3420" b="1">
                <a:solidFill>
                  <a:srgbClr val="4A86E8"/>
                </a:solidFill>
                <a:latin typeface="Times New Roman"/>
                <a:ea typeface="Times New Roman"/>
                <a:cs typeface="Times New Roman"/>
                <a:sym typeface="Times New Roman"/>
              </a:rPr>
              <a:t>Center</a:t>
            </a:r>
            <a:endParaRPr sz="3420" b="1">
              <a:solidFill>
                <a:srgbClr val="4A86E8"/>
              </a:solidFill>
              <a:latin typeface="Times New Roman"/>
              <a:ea typeface="Times New Roman"/>
              <a:cs typeface="Times New Roman"/>
              <a:sym typeface="Times New Roman"/>
            </a:endParaRPr>
          </a:p>
        </p:txBody>
      </p:sp>
      <p:sp>
        <p:nvSpPr>
          <p:cNvPr id="287" name="Google Shape;287;p42"/>
          <p:cNvSpPr txBox="1">
            <a:spLocks noGrp="1"/>
          </p:cNvSpPr>
          <p:nvPr>
            <p:ph type="body" idx="1"/>
          </p:nvPr>
        </p:nvSpPr>
        <p:spPr>
          <a:xfrm>
            <a:off x="281075" y="647300"/>
            <a:ext cx="8520600" cy="807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ru" sz="1700" b="1">
                <a:solidFill>
                  <a:srgbClr val="000000"/>
                </a:solidFill>
                <a:latin typeface="Times New Roman"/>
                <a:ea typeface="Times New Roman"/>
                <a:cs typeface="Times New Roman"/>
                <a:sym typeface="Times New Roman"/>
              </a:rPr>
              <a:t>Центральный виджет</a:t>
            </a:r>
            <a:r>
              <a:rPr lang="ru" sz="1700">
                <a:solidFill>
                  <a:srgbClr val="000000"/>
                </a:solidFill>
                <a:latin typeface="Times New Roman"/>
                <a:ea typeface="Times New Roman"/>
                <a:cs typeface="Times New Roman"/>
                <a:sym typeface="Times New Roman"/>
              </a:rPr>
              <a:t> поставляется со встроенным флаттером, он выравнивает дочерний виджет по центру доступного пространства на экране. </a:t>
            </a:r>
            <a:endParaRPr/>
          </a:p>
        </p:txBody>
      </p:sp>
      <p:sp>
        <p:nvSpPr>
          <p:cNvPr id="288" name="Google Shape;288;p42"/>
          <p:cNvSpPr txBox="1"/>
          <p:nvPr/>
        </p:nvSpPr>
        <p:spPr>
          <a:xfrm>
            <a:off x="351950" y="2057550"/>
            <a:ext cx="8304300" cy="9852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300">
                <a:solidFill>
                  <a:schemeClr val="dk1"/>
                </a:solidFill>
                <a:latin typeface="Courier New"/>
                <a:ea typeface="Courier New"/>
                <a:cs typeface="Courier New"/>
                <a:sym typeface="Courier New"/>
              </a:rPr>
              <a:t>Center({Key key, </a:t>
            </a:r>
            <a:r>
              <a:rPr lang="ru" sz="1100">
                <a:solidFill>
                  <a:srgbClr val="333333"/>
                </a:solidFill>
                <a:highlight>
                  <a:srgbClr val="FFFFFF"/>
                </a:highlight>
                <a:latin typeface="Roboto"/>
                <a:ea typeface="Roboto"/>
                <a:cs typeface="Roboto"/>
                <a:sym typeface="Roboto"/>
              </a:rPr>
              <a:t>//ключ виджета </a:t>
            </a:r>
            <a:endParaRPr sz="13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a:solidFill>
                  <a:schemeClr val="dk1"/>
                </a:solidFill>
                <a:latin typeface="Courier New"/>
                <a:ea typeface="Courier New"/>
                <a:cs typeface="Courier New"/>
                <a:sym typeface="Courier New"/>
              </a:rPr>
              <a:t>double widthFactor, </a:t>
            </a:r>
            <a:r>
              <a:rPr lang="ru" sz="1100">
                <a:solidFill>
                  <a:srgbClr val="333333"/>
                </a:solidFill>
                <a:highlight>
                  <a:srgbClr val="FFFFFF"/>
                </a:highlight>
                <a:latin typeface="Roboto"/>
                <a:ea typeface="Roboto"/>
                <a:cs typeface="Roboto"/>
                <a:sym typeface="Roboto"/>
              </a:rPr>
              <a:t>//устанавливает ширину виджета Center </a:t>
            </a:r>
            <a:endParaRPr sz="13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a:solidFill>
                  <a:schemeClr val="dk1"/>
                </a:solidFill>
                <a:latin typeface="Courier New"/>
                <a:ea typeface="Courier New"/>
                <a:cs typeface="Courier New"/>
                <a:sym typeface="Courier New"/>
              </a:rPr>
              <a:t>double heightFactor, </a:t>
            </a:r>
            <a:r>
              <a:rPr lang="ru" sz="1100">
                <a:solidFill>
                  <a:srgbClr val="333333"/>
                </a:solidFill>
                <a:highlight>
                  <a:srgbClr val="FFFFFF"/>
                </a:highlight>
                <a:latin typeface="Roboto"/>
                <a:ea typeface="Roboto"/>
                <a:cs typeface="Roboto"/>
                <a:sym typeface="Roboto"/>
              </a:rPr>
              <a:t>//устанавливает высоту виджета Center</a:t>
            </a:r>
            <a:endParaRPr sz="13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300">
                <a:solidFill>
                  <a:schemeClr val="dk1"/>
                </a:solidFill>
                <a:latin typeface="Courier New"/>
                <a:ea typeface="Courier New"/>
                <a:cs typeface="Courier New"/>
                <a:sym typeface="Courier New"/>
              </a:rPr>
              <a:t>Widget child})    //</a:t>
            </a:r>
            <a:r>
              <a:rPr lang="ru" sz="1100">
                <a:solidFill>
                  <a:srgbClr val="333333"/>
                </a:solidFill>
                <a:highlight>
                  <a:srgbClr val="FFFFFF"/>
                </a:highlight>
                <a:latin typeface="Roboto"/>
                <a:ea typeface="Roboto"/>
                <a:cs typeface="Roboto"/>
                <a:sym typeface="Roboto"/>
              </a:rPr>
              <a:t>для хранения дочернего виджета контейнера</a:t>
            </a:r>
            <a:endParaRPr sz="1300">
              <a:solidFill>
                <a:schemeClr val="dk1"/>
              </a:solidFill>
              <a:latin typeface="Courier New"/>
              <a:ea typeface="Courier New"/>
              <a:cs typeface="Courier New"/>
              <a:sym typeface="Courier New"/>
            </a:endParaRPr>
          </a:p>
        </p:txBody>
      </p:sp>
      <p:sp>
        <p:nvSpPr>
          <p:cNvPr id="289" name="Google Shape;289;p42"/>
          <p:cNvSpPr txBox="1"/>
          <p:nvPr/>
        </p:nvSpPr>
        <p:spPr>
          <a:xfrm>
            <a:off x="281075" y="14943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
        <p:nvSpPr>
          <p:cNvPr id="290" name="Google Shape;290;p42"/>
          <p:cNvSpPr txBox="1"/>
          <p:nvPr/>
        </p:nvSpPr>
        <p:spPr>
          <a:xfrm>
            <a:off x="69150" y="3082775"/>
            <a:ext cx="9005700" cy="13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ru" sz="1700">
                <a:solidFill>
                  <a:schemeClr val="dk1"/>
                </a:solidFill>
                <a:latin typeface="Times New Roman"/>
                <a:ea typeface="Times New Roman"/>
                <a:cs typeface="Times New Roman"/>
                <a:sym typeface="Times New Roman"/>
              </a:rPr>
              <a:t>Размер этого виджета будет максимально большим, если для свойств widthFactor и heightFactor задано значение null , а размеры ограничены. И в случае, если размеры не ограничены, а для widthFactor и HeightFactor задано значение null , виджет Center принимает размер своего дочернего виджета. Давайте разберемся в этом с помощью примеров.  </a:t>
            </a:r>
            <a:endParaRPr sz="1800">
              <a:solidFill>
                <a:schemeClr val="dk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p:nvPr/>
        </p:nvSpPr>
        <p:spPr>
          <a:xfrm>
            <a:off x="0" y="734775"/>
            <a:ext cx="9144000" cy="2016300"/>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chemeClr val="dk1"/>
              </a:buClr>
              <a:buSzPts val="1700"/>
              <a:buFont typeface="Times New Roman"/>
              <a:buChar char="●"/>
            </a:pPr>
            <a:r>
              <a:rPr lang="ru" sz="1700" b="1">
                <a:solidFill>
                  <a:schemeClr val="dk1"/>
                </a:solidFill>
                <a:latin typeface="Times New Roman"/>
                <a:ea typeface="Times New Roman"/>
                <a:cs typeface="Times New Roman"/>
                <a:sym typeface="Times New Roman"/>
              </a:rPr>
              <a:t>WidthFactor</a:t>
            </a:r>
            <a:r>
              <a:rPr lang="ru" sz="1700">
                <a:solidFill>
                  <a:schemeClr val="dk1"/>
                </a:solidFill>
                <a:latin typeface="Times New Roman"/>
                <a:ea typeface="Times New Roman"/>
                <a:cs typeface="Times New Roman"/>
                <a:sym typeface="Times New Roman"/>
              </a:rPr>
              <a:t>: это свойство принимает двойное значение в качестве параметра и устанавливает ширину виджета Center равной ширине дочернего элемента, умноженной на этот коэффициент. Например, если установлено значение 3.0, виджет Center будет занимать в три раза больше размера своего дочернего виджета.</a:t>
            </a:r>
            <a:endParaRPr sz="1700">
              <a:solidFill>
                <a:schemeClr val="dk1"/>
              </a:solidFill>
              <a:latin typeface="Times New Roman"/>
              <a:ea typeface="Times New Roman"/>
              <a:cs typeface="Times New Roman"/>
              <a:sym typeface="Times New Roman"/>
            </a:endParaRPr>
          </a:p>
          <a:p>
            <a:pPr marL="457200" marR="0" lvl="0" indent="-336550" algn="l" rtl="0">
              <a:lnSpc>
                <a:spcPct val="100000"/>
              </a:lnSpc>
              <a:spcBef>
                <a:spcPts val="0"/>
              </a:spcBef>
              <a:spcAft>
                <a:spcPts val="0"/>
              </a:spcAft>
              <a:buClr>
                <a:schemeClr val="dk1"/>
              </a:buClr>
              <a:buSzPts val="1700"/>
              <a:buFont typeface="Times New Roman"/>
              <a:buChar char="●"/>
            </a:pPr>
            <a:r>
              <a:rPr lang="ru" sz="1700" b="1">
                <a:solidFill>
                  <a:schemeClr val="dk1"/>
                </a:solidFill>
                <a:latin typeface="Times New Roman"/>
                <a:ea typeface="Times New Roman"/>
                <a:cs typeface="Times New Roman"/>
                <a:sym typeface="Times New Roman"/>
              </a:rPr>
              <a:t>HeightFactor</a:t>
            </a:r>
            <a:r>
              <a:rPr lang="ru" sz="1700">
                <a:solidFill>
                  <a:schemeClr val="dk1"/>
                </a:solidFill>
                <a:latin typeface="Times New Roman"/>
                <a:ea typeface="Times New Roman"/>
                <a:cs typeface="Times New Roman"/>
                <a:sym typeface="Times New Roman"/>
              </a:rPr>
              <a:t>: это свойство также принимает двойное значение в качестве параметра и устанавливает высоту виджета Center равной высоте дочернего элемента , умноженной на этот коэффициент.</a:t>
            </a:r>
            <a:endParaRPr sz="1700">
              <a:solidFill>
                <a:schemeClr val="dk1"/>
              </a:solidFill>
              <a:latin typeface="Times New Roman"/>
              <a:ea typeface="Times New Roman"/>
              <a:cs typeface="Times New Roman"/>
              <a:sym typeface="Times New Roman"/>
            </a:endParaRPr>
          </a:p>
        </p:txBody>
      </p:sp>
      <p:sp>
        <p:nvSpPr>
          <p:cNvPr id="296" name="Google Shape;296;p43"/>
          <p:cNvSpPr txBox="1"/>
          <p:nvPr/>
        </p:nvSpPr>
        <p:spPr>
          <a:xfrm>
            <a:off x="0" y="7650"/>
            <a:ext cx="4485300" cy="554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rgbClr val="4A86E8"/>
                </a:solidFill>
                <a:latin typeface="Times New Roman"/>
                <a:ea typeface="Times New Roman"/>
                <a:cs typeface="Times New Roman"/>
                <a:sym typeface="Times New Roman"/>
              </a:rPr>
              <a:t>Свойства центрального виджета:</a:t>
            </a:r>
            <a:endParaRPr sz="2400">
              <a:solidFill>
                <a:srgbClr val="4A86E8"/>
              </a:solidFill>
              <a:latin typeface="Times New Roman"/>
              <a:ea typeface="Times New Roman"/>
              <a:cs typeface="Times New Roman"/>
              <a:sym typeface="Times New Roman"/>
            </a:endParaRPr>
          </a:p>
        </p:txBody>
      </p:sp>
      <p:sp>
        <p:nvSpPr>
          <p:cNvPr id="297" name="Google Shape;297;p43"/>
          <p:cNvSpPr txBox="1"/>
          <p:nvPr/>
        </p:nvSpPr>
        <p:spPr>
          <a:xfrm>
            <a:off x="199025" y="2649900"/>
            <a:ext cx="56181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ru" sz="1700">
                <a:solidFill>
                  <a:schemeClr val="dk1"/>
                </a:solidFill>
                <a:latin typeface="Times New Roman"/>
                <a:ea typeface="Times New Roman"/>
                <a:cs typeface="Times New Roman"/>
                <a:sym typeface="Times New Roman"/>
              </a:rPr>
              <a:t>Давайте разберемся в этом с помощью примеров.</a:t>
            </a:r>
            <a:endParaRPr/>
          </a:p>
        </p:txBody>
      </p:sp>
      <p:sp>
        <p:nvSpPr>
          <p:cNvPr id="298" name="Google Shape;298;p43"/>
          <p:cNvSpPr txBox="1"/>
          <p:nvPr/>
        </p:nvSpPr>
        <p:spPr>
          <a:xfrm>
            <a:off x="160750" y="3096300"/>
            <a:ext cx="45618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 widthFactor: 0.8,</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rgbClr val="FFFFFF"/>
              </a:solidFill>
              <a:highlight>
                <a:srgbClr val="272822"/>
              </a:highlight>
              <a:latin typeface="Courier New"/>
              <a:ea typeface="Courier New"/>
              <a:cs typeface="Courier New"/>
              <a:sym typeface="Courier New"/>
            </a:endParaRPr>
          </a:p>
        </p:txBody>
      </p:sp>
      <p:pic>
        <p:nvPicPr>
          <p:cNvPr id="299" name="Google Shape;299;p43"/>
          <p:cNvPicPr preferRelativeResize="0"/>
          <p:nvPr/>
        </p:nvPicPr>
        <p:blipFill>
          <a:blip r:embed="rId3">
            <a:alphaModFix/>
          </a:blip>
          <a:stretch>
            <a:fillRect/>
          </a:stretch>
        </p:blipFill>
        <p:spPr>
          <a:xfrm>
            <a:off x="5771150" y="2649900"/>
            <a:ext cx="1451700" cy="2456951"/>
          </a:xfrm>
          <a:prstGeom prst="rect">
            <a:avLst/>
          </a:prstGeom>
          <a:noFill/>
          <a:ln>
            <a:noFill/>
          </a:ln>
        </p:spPr>
      </p:pic>
      <p:sp>
        <p:nvSpPr>
          <p:cNvPr id="300" name="Google Shape;300;p43"/>
          <p:cNvSpPr/>
          <p:nvPr/>
        </p:nvSpPr>
        <p:spPr>
          <a:xfrm>
            <a:off x="864900" y="3367775"/>
            <a:ext cx="3765900" cy="359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4"/>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Примеры</a:t>
            </a:r>
            <a:endParaRPr sz="1900">
              <a:solidFill>
                <a:srgbClr val="4A86E8"/>
              </a:solidFill>
              <a:latin typeface="Times New Roman"/>
              <a:ea typeface="Times New Roman"/>
              <a:cs typeface="Times New Roman"/>
              <a:sym typeface="Times New Roman"/>
            </a:endParaRPr>
          </a:p>
        </p:txBody>
      </p:sp>
      <p:pic>
        <p:nvPicPr>
          <p:cNvPr id="306" name="Google Shape;306;p44"/>
          <p:cNvPicPr preferRelativeResize="0"/>
          <p:nvPr/>
        </p:nvPicPr>
        <p:blipFill>
          <a:blip r:embed="rId3">
            <a:alphaModFix/>
          </a:blip>
          <a:stretch>
            <a:fillRect/>
          </a:stretch>
        </p:blipFill>
        <p:spPr>
          <a:xfrm>
            <a:off x="3627275" y="91875"/>
            <a:ext cx="1082275" cy="2135450"/>
          </a:xfrm>
          <a:prstGeom prst="rect">
            <a:avLst/>
          </a:prstGeom>
          <a:noFill/>
          <a:ln>
            <a:noFill/>
          </a:ln>
        </p:spPr>
      </p:pic>
      <p:sp>
        <p:nvSpPr>
          <p:cNvPr id="307" name="Google Shape;307;p44"/>
          <p:cNvSpPr txBox="1"/>
          <p:nvPr/>
        </p:nvSpPr>
        <p:spPr>
          <a:xfrm>
            <a:off x="0" y="956750"/>
            <a:ext cx="4492800" cy="170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08" name="Google Shape;308;p44"/>
          <p:cNvSpPr/>
          <p:nvPr/>
        </p:nvSpPr>
        <p:spPr>
          <a:xfrm>
            <a:off x="681200" y="1224650"/>
            <a:ext cx="15384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44"/>
          <p:cNvPicPr preferRelativeResize="0"/>
          <p:nvPr/>
        </p:nvPicPr>
        <p:blipFill>
          <a:blip r:embed="rId4">
            <a:alphaModFix/>
          </a:blip>
          <a:stretch>
            <a:fillRect/>
          </a:stretch>
        </p:blipFill>
        <p:spPr>
          <a:xfrm>
            <a:off x="3153300" y="2934329"/>
            <a:ext cx="1140600" cy="2209170"/>
          </a:xfrm>
          <a:prstGeom prst="rect">
            <a:avLst/>
          </a:prstGeom>
          <a:noFill/>
          <a:ln>
            <a:noFill/>
          </a:ln>
        </p:spPr>
      </p:pic>
      <p:sp>
        <p:nvSpPr>
          <p:cNvPr id="310" name="Google Shape;310;p44"/>
          <p:cNvSpPr txBox="1"/>
          <p:nvPr/>
        </p:nvSpPr>
        <p:spPr>
          <a:xfrm>
            <a:off x="0" y="3157500"/>
            <a:ext cx="42939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widthFactor: 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11" name="Google Shape;311;p44"/>
          <p:cNvSpPr txBox="1"/>
          <p:nvPr/>
        </p:nvSpPr>
        <p:spPr>
          <a:xfrm>
            <a:off x="0" y="597000"/>
            <a:ext cx="1729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1)</a:t>
            </a:r>
            <a:endParaRPr sz="1700">
              <a:latin typeface="Times New Roman"/>
              <a:ea typeface="Times New Roman"/>
              <a:cs typeface="Times New Roman"/>
              <a:sym typeface="Times New Roman"/>
            </a:endParaRPr>
          </a:p>
        </p:txBody>
      </p:sp>
      <p:sp>
        <p:nvSpPr>
          <p:cNvPr id="312" name="Google Shape;312;p44"/>
          <p:cNvSpPr txBox="1"/>
          <p:nvPr/>
        </p:nvSpPr>
        <p:spPr>
          <a:xfrm>
            <a:off x="4572000" y="2721225"/>
            <a:ext cx="4646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Center(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widthFactor: 0.8,</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'Center Widget',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textScaleFactor: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13" name="Google Shape;313;p44"/>
          <p:cNvSpPr txBox="1"/>
          <p:nvPr/>
        </p:nvSpPr>
        <p:spPr>
          <a:xfrm>
            <a:off x="76550" y="2900875"/>
            <a:ext cx="5664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2)</a:t>
            </a:r>
            <a:endParaRPr sz="1700">
              <a:latin typeface="Times New Roman"/>
              <a:ea typeface="Times New Roman"/>
              <a:cs typeface="Times New Roman"/>
              <a:sym typeface="Times New Roman"/>
            </a:endParaRPr>
          </a:p>
        </p:txBody>
      </p:sp>
      <p:pic>
        <p:nvPicPr>
          <p:cNvPr id="314" name="Google Shape;314;p44"/>
          <p:cNvPicPr preferRelativeResize="0"/>
          <p:nvPr/>
        </p:nvPicPr>
        <p:blipFill>
          <a:blip r:embed="rId5">
            <a:alphaModFix/>
          </a:blip>
          <a:stretch>
            <a:fillRect/>
          </a:stretch>
        </p:blipFill>
        <p:spPr>
          <a:xfrm>
            <a:off x="7611175" y="499575"/>
            <a:ext cx="1299283" cy="2401300"/>
          </a:xfrm>
          <a:prstGeom prst="rect">
            <a:avLst/>
          </a:prstGeom>
          <a:noFill/>
          <a:ln>
            <a:noFill/>
          </a:ln>
        </p:spPr>
      </p:pic>
      <p:sp>
        <p:nvSpPr>
          <p:cNvPr id="315" name="Google Shape;315;p44"/>
          <p:cNvSpPr txBox="1"/>
          <p:nvPr/>
        </p:nvSpPr>
        <p:spPr>
          <a:xfrm>
            <a:off x="4691925" y="2426325"/>
            <a:ext cx="5664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700">
                <a:latin typeface="Times New Roman"/>
                <a:ea typeface="Times New Roman"/>
                <a:cs typeface="Times New Roman"/>
                <a:sym typeface="Times New Roman"/>
              </a:rPr>
              <a:t>3)</a:t>
            </a:r>
            <a:endParaRPr sz="1700">
              <a:latin typeface="Times New Roman"/>
              <a:ea typeface="Times New Roman"/>
              <a:cs typeface="Times New Roman"/>
              <a:sym typeface="Times New Roman"/>
            </a:endParaRPr>
          </a:p>
        </p:txBody>
      </p:sp>
      <p:sp>
        <p:nvSpPr>
          <p:cNvPr id="316" name="Google Shape;316;p44"/>
          <p:cNvSpPr/>
          <p:nvPr/>
        </p:nvSpPr>
        <p:spPr>
          <a:xfrm>
            <a:off x="726450" y="3413000"/>
            <a:ext cx="1538400" cy="168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p:nvPr/>
        </p:nvSpPr>
        <p:spPr>
          <a:xfrm>
            <a:off x="5406475" y="3014325"/>
            <a:ext cx="1538400" cy="30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5"/>
          <p:cNvSpPr txBox="1"/>
          <p:nvPr/>
        </p:nvSpPr>
        <p:spPr>
          <a:xfrm>
            <a:off x="15300" y="7650"/>
            <a:ext cx="9144000" cy="708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ru" sz="3400" b="1">
                <a:solidFill>
                  <a:srgbClr val="4A86E8"/>
                </a:solidFill>
                <a:latin typeface="Times New Roman"/>
                <a:ea typeface="Times New Roman"/>
                <a:cs typeface="Times New Roman"/>
                <a:sym typeface="Times New Roman"/>
              </a:rPr>
              <a:t>Padding</a:t>
            </a:r>
            <a:endParaRPr sz="3400" b="1">
              <a:solidFill>
                <a:srgbClr val="4A86E8"/>
              </a:solidFill>
              <a:latin typeface="Times New Roman"/>
              <a:ea typeface="Times New Roman"/>
              <a:cs typeface="Times New Roman"/>
              <a:sym typeface="Times New Roman"/>
            </a:endParaRPr>
          </a:p>
        </p:txBody>
      </p:sp>
      <p:sp>
        <p:nvSpPr>
          <p:cNvPr id="323" name="Google Shape;323;p45"/>
          <p:cNvSpPr txBox="1"/>
          <p:nvPr/>
        </p:nvSpPr>
        <p:spPr>
          <a:xfrm>
            <a:off x="15300" y="903175"/>
            <a:ext cx="91440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        Виджет заполнения</a:t>
            </a:r>
            <a:r>
              <a:rPr lang="ru" sz="1700">
                <a:solidFill>
                  <a:schemeClr val="dk1"/>
                </a:solidFill>
                <a:latin typeface="Times New Roman"/>
                <a:ea typeface="Times New Roman"/>
                <a:cs typeface="Times New Roman"/>
                <a:sym typeface="Times New Roman"/>
              </a:rPr>
              <a:t> во флаттере делает именно то, о чем говорит его название, он добавляет отступы или пустое пространство вокруг виджета или группы виджетов. Мы можем применить отступ вокруг любого виджета, поместив его в качестве дочернего элемента виджета Padding . Размер дочернего виджета внутри заполнения ограничен тем, сколько места осталось после добавления пустого пространства вокруг. </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      Виджет Padding</a:t>
            </a:r>
            <a:r>
              <a:rPr lang="ru" sz="1700">
                <a:solidFill>
                  <a:schemeClr val="dk1"/>
                </a:solidFill>
                <a:latin typeface="Times New Roman"/>
                <a:ea typeface="Times New Roman"/>
                <a:cs typeface="Times New Roman"/>
                <a:sym typeface="Times New Roman"/>
              </a:rPr>
              <a:t> добавляет пустое пространство вокруг любого виджета с помощью абстрактного класса EdgeInsetsGeometry .</a:t>
            </a:r>
            <a:endParaRPr/>
          </a:p>
        </p:txBody>
      </p:sp>
      <p:sp>
        <p:nvSpPr>
          <p:cNvPr id="324" name="Google Shape;324;p45"/>
          <p:cNvSpPr txBox="1"/>
          <p:nvPr/>
        </p:nvSpPr>
        <p:spPr>
          <a:xfrm>
            <a:off x="107150" y="3442675"/>
            <a:ext cx="9052200" cy="1031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const Padding(</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{Key key,                                </a:t>
            </a:r>
            <a:r>
              <a:rPr lang="ru" sz="1100">
                <a:solidFill>
                  <a:srgbClr val="333333"/>
                </a:solidFill>
                <a:highlight>
                  <a:srgbClr val="FFFFFF"/>
                </a:highlight>
                <a:latin typeface="Roboto"/>
                <a:ea typeface="Roboto"/>
                <a:cs typeface="Roboto"/>
                <a:sym typeface="Roboto"/>
              </a:rPr>
              <a:t> //ключ виджета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@required EdgeInsetsGeometry padding,       </a:t>
            </a:r>
            <a:r>
              <a:rPr lang="ru" sz="1100">
                <a:solidFill>
                  <a:srgbClr val="333333"/>
                </a:solidFill>
                <a:highlight>
                  <a:srgbClr val="FFFFFF"/>
                </a:highlight>
                <a:latin typeface="Roboto"/>
                <a:ea typeface="Roboto"/>
                <a:cs typeface="Roboto"/>
                <a:sym typeface="Roboto"/>
              </a:rPr>
              <a:t>//для добавления пустого пространства вокруг виджета.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Widget child}                    </a:t>
            </a:r>
            <a:r>
              <a:rPr lang="ru" sz="1100">
                <a:solidFill>
                  <a:srgbClr val="333333"/>
                </a:solidFill>
                <a:highlight>
                  <a:srgbClr val="FFFFFF"/>
                </a:highlight>
                <a:latin typeface="Roboto"/>
                <a:ea typeface="Roboto"/>
                <a:cs typeface="Roboto"/>
                <a:sym typeface="Roboto"/>
              </a:rPr>
              <a:t>//для хранения дочернего виджета контейнера</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
        <p:nvSpPr>
          <p:cNvPr id="325" name="Google Shape;325;p45"/>
          <p:cNvSpPr txBox="1"/>
          <p:nvPr/>
        </p:nvSpPr>
        <p:spPr>
          <a:xfrm>
            <a:off x="398000" y="291947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sz="2400">
              <a:solidFill>
                <a:srgbClr val="4A86E8"/>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p:nvPr/>
        </p:nvSpPr>
        <p:spPr>
          <a:xfrm>
            <a:off x="153075" y="803675"/>
            <a:ext cx="5924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body: Padding(</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EdgeInsets.all(120),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const EdgeInsets.fromLTRB(50, 120, 10, 10),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Colors.blue,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width: 200.0,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height: 200.0,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'GeeksforGeeks',</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rgbClr val="FFFFFF"/>
              </a:solidFill>
              <a:highlight>
                <a:srgbClr val="272822"/>
              </a:highlight>
              <a:latin typeface="Courier New"/>
              <a:ea typeface="Courier New"/>
              <a:cs typeface="Courier New"/>
              <a:sym typeface="Courier New"/>
            </a:endParaRPr>
          </a:p>
        </p:txBody>
      </p:sp>
      <p:sp>
        <p:nvSpPr>
          <p:cNvPr id="331" name="Google Shape;331;p46"/>
          <p:cNvSpPr txBox="1"/>
          <p:nvPr/>
        </p:nvSpPr>
        <p:spPr>
          <a:xfrm>
            <a:off x="22950" y="15300"/>
            <a:ext cx="1683900" cy="492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Пример</a:t>
            </a:r>
            <a:endParaRPr sz="2000">
              <a:solidFill>
                <a:srgbClr val="4A86E8"/>
              </a:solidFill>
              <a:latin typeface="Times New Roman"/>
              <a:ea typeface="Times New Roman"/>
              <a:cs typeface="Times New Roman"/>
              <a:sym typeface="Times New Roman"/>
            </a:endParaRPr>
          </a:p>
        </p:txBody>
      </p:sp>
      <p:pic>
        <p:nvPicPr>
          <p:cNvPr id="332" name="Google Shape;332;p46"/>
          <p:cNvPicPr preferRelativeResize="0"/>
          <p:nvPr/>
        </p:nvPicPr>
        <p:blipFill>
          <a:blip r:embed="rId3">
            <a:alphaModFix/>
          </a:blip>
          <a:stretch>
            <a:fillRect/>
          </a:stretch>
        </p:blipFill>
        <p:spPr>
          <a:xfrm>
            <a:off x="6229575" y="152400"/>
            <a:ext cx="2762025" cy="3908831"/>
          </a:xfrm>
          <a:prstGeom prst="rect">
            <a:avLst/>
          </a:prstGeom>
          <a:noFill/>
          <a:ln>
            <a:noFill/>
          </a:ln>
        </p:spPr>
      </p:pic>
      <p:sp>
        <p:nvSpPr>
          <p:cNvPr id="333" name="Google Shape;333;p46"/>
          <p:cNvSpPr txBox="1"/>
          <p:nvPr/>
        </p:nvSpPr>
        <p:spPr>
          <a:xfrm>
            <a:off x="375" y="2793450"/>
            <a:ext cx="6229500" cy="226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b="1">
                <a:solidFill>
                  <a:schemeClr val="dk1"/>
                </a:solidFill>
                <a:latin typeface="Times New Roman"/>
                <a:ea typeface="Times New Roman"/>
                <a:cs typeface="Times New Roman"/>
                <a:sym typeface="Times New Roman"/>
              </a:rPr>
              <a:t>Объяснение:</a:t>
            </a:r>
            <a:r>
              <a:rPr lang="ru" sz="1500">
                <a:solidFill>
                  <a:schemeClr val="dk1"/>
                </a:solidFill>
                <a:latin typeface="Times New Roman"/>
                <a:ea typeface="Times New Roman"/>
                <a:cs typeface="Times New Roman"/>
                <a:sym typeface="Times New Roman"/>
              </a:rPr>
              <a:t> здесь, в этом приложении, все тело приложения содержит виджет Padding . Свойство Padding внутри использует EdgeInsets.all(120) , которое добавляет пустое пространство в 120 пикселей вокруг во всех направлениях. Свойство дочернего элемента содержит Container синего цвета . Контейнер имеет высоту и ширину по 200 пикселей каждый, а его свойство заполнения содержит const EdgeInsets.fromLTRB(50, 120, 10, 10) , что обеспечивает пустое пространство 50 пикселей, 120 пикселей, 10 пикселей и 10 пикселей в левое, верхнее, правое и нижнее направления соответственно.</a:t>
            </a:r>
            <a:endParaRPr sz="1500"/>
          </a:p>
        </p:txBody>
      </p:sp>
      <p:sp>
        <p:nvSpPr>
          <p:cNvPr id="334" name="Google Shape;334;p46"/>
          <p:cNvSpPr/>
          <p:nvPr/>
        </p:nvSpPr>
        <p:spPr>
          <a:xfrm>
            <a:off x="183700" y="864900"/>
            <a:ext cx="5602800" cy="7194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7"/>
          <p:cNvSpPr txBox="1"/>
          <p:nvPr/>
        </p:nvSpPr>
        <p:spPr>
          <a:xfrm>
            <a:off x="0" y="597000"/>
            <a:ext cx="9144000" cy="227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Расширенный виджет</a:t>
            </a:r>
            <a:r>
              <a:rPr lang="ru" sz="1700">
                <a:solidFill>
                  <a:schemeClr val="dk1"/>
                </a:solidFill>
                <a:latin typeface="Times New Roman"/>
                <a:ea typeface="Times New Roman"/>
                <a:cs typeface="Times New Roman"/>
                <a:sym typeface="Times New Roman"/>
              </a:rPr>
              <a:t> во флаттере удобен, когда мы хотим, чтобы дочерний виджет или дочерние виджеты занимали все доступное пространство вдоль главной оси (для строки основная ось горизонтальна, а для столбца вертикальна ).  И в случае, если мы не хотим давать равные места нашим дочерним виджетам, мы можем распределить доступное пространство по своему усмотрению, используя фактор гибкости . </a:t>
            </a: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7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Контейнер Expanded позволяет своему вложенному виджету child заполнить доступное пространство (или его часть) других контейнеров - Row и Column.</a:t>
            </a:r>
            <a:endParaRPr/>
          </a:p>
        </p:txBody>
      </p:sp>
      <p:sp>
        <p:nvSpPr>
          <p:cNvPr id="340" name="Google Shape;340;p47"/>
          <p:cNvSpPr txBox="1"/>
          <p:nvPr/>
        </p:nvSpPr>
        <p:spPr>
          <a:xfrm>
            <a:off x="7650" y="-15300"/>
            <a:ext cx="9177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Expanded</a:t>
            </a:r>
            <a:endParaRPr sz="3400" b="1">
              <a:solidFill>
                <a:srgbClr val="4A86E8"/>
              </a:solidFill>
              <a:latin typeface="Times New Roman"/>
              <a:ea typeface="Times New Roman"/>
              <a:cs typeface="Times New Roman"/>
              <a:sym typeface="Times New Roman"/>
            </a:endParaRPr>
          </a:p>
        </p:txBody>
      </p:sp>
      <p:sp>
        <p:nvSpPr>
          <p:cNvPr id="341" name="Google Shape;341;p47"/>
          <p:cNvSpPr txBox="1"/>
          <p:nvPr/>
        </p:nvSpPr>
        <p:spPr>
          <a:xfrm>
            <a:off x="0" y="3023325"/>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200" b="1">
                <a:solidFill>
                  <a:srgbClr val="4A86E8"/>
                </a:solidFill>
                <a:latin typeface="Times New Roman"/>
                <a:ea typeface="Times New Roman"/>
                <a:cs typeface="Times New Roman"/>
                <a:sym typeface="Times New Roman"/>
              </a:rPr>
              <a:t>Синтаксис:</a:t>
            </a:r>
            <a:endParaRPr/>
          </a:p>
        </p:txBody>
      </p:sp>
      <p:sp>
        <p:nvSpPr>
          <p:cNvPr id="342" name="Google Shape;342;p47"/>
          <p:cNvSpPr txBox="1"/>
          <p:nvPr/>
        </p:nvSpPr>
        <p:spPr>
          <a:xfrm>
            <a:off x="107150" y="3546525"/>
            <a:ext cx="9036900" cy="1031400"/>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const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{Key? key,          </a:t>
            </a:r>
            <a:r>
              <a:rPr lang="ru" sz="1100">
                <a:solidFill>
                  <a:srgbClr val="333333"/>
                </a:solidFill>
                <a:highlight>
                  <a:srgbClr val="FFFFFF"/>
                </a:highlight>
                <a:latin typeface="Roboto"/>
                <a:ea typeface="Roboto"/>
                <a:cs typeface="Roboto"/>
                <a:sym typeface="Roboto"/>
              </a:rPr>
              <a:t>//ключ виджета</a:t>
            </a:r>
            <a:endParaRPr sz="11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int flex: 1,        </a:t>
            </a:r>
            <a:r>
              <a:rPr lang="ru" sz="1100">
                <a:solidFill>
                  <a:srgbClr val="333333"/>
                </a:solidFill>
                <a:highlight>
                  <a:srgbClr val="FFFFFF"/>
                </a:highlight>
                <a:latin typeface="Roboto"/>
                <a:ea typeface="Roboto"/>
                <a:cs typeface="Roboto"/>
                <a:sym typeface="Roboto"/>
              </a:rPr>
              <a:t>//указывает на часть пространства контейнера, которая будет отдаваться виджету Expanded</a:t>
            </a:r>
            <a:endParaRPr sz="11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required Widget child} </a:t>
            </a:r>
            <a:r>
              <a:rPr lang="ru" sz="1100">
                <a:solidFill>
                  <a:srgbClr val="333333"/>
                </a:solidFill>
                <a:highlight>
                  <a:srgbClr val="FFFFFF"/>
                </a:highlight>
                <a:latin typeface="Roboto"/>
                <a:ea typeface="Roboto"/>
                <a:cs typeface="Roboto"/>
                <a:sym typeface="Roboto"/>
              </a:rPr>
              <a:t>//вложенный виджет</a:t>
            </a:r>
            <a:endParaRPr sz="11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p:nvPr/>
        </p:nvSpPr>
        <p:spPr>
          <a:xfrm>
            <a:off x="0" y="0"/>
            <a:ext cx="85035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Сначала рассмотрим проблему, с которой мы можем столкнуться. Допустим, в контейнере Row мы хотим вывести относительно длинный текст:</a:t>
            </a:r>
            <a:endParaRPr/>
          </a:p>
        </p:txBody>
      </p:sp>
      <p:sp>
        <p:nvSpPr>
          <p:cNvPr id="348" name="Google Shape;348;p48"/>
          <p:cNvSpPr txBox="1"/>
          <p:nvPr/>
        </p:nvSpPr>
        <p:spPr>
          <a:xfrm>
            <a:off x="53575" y="708000"/>
            <a:ext cx="63759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void main()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runApp(Container(</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padding: EdgeInsets.all(30),</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color: Colors.teal,</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child:Row(</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textDirection: TextDirection.ltr,</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crossAxisAlignment: CrossAxisAlignment.start,</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verticalDirection: VerticalDirection.down,</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children: &lt;Widget&gt;[</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Text('Чрез несколько дней после отъезда Анатоля, Пьер получил записку от     князя Андрея, извещавшего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'его о своем приезде и просившего Пьера заехать к нему.',</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              textDirection: TextDirection.ltr)</a:t>
            </a:r>
            <a:endParaRPr dirty="0"/>
          </a:p>
        </p:txBody>
      </p:sp>
      <p:pic>
        <p:nvPicPr>
          <p:cNvPr id="349" name="Google Shape;349;p48"/>
          <p:cNvPicPr preferRelativeResize="0"/>
          <p:nvPr/>
        </p:nvPicPr>
        <p:blipFill>
          <a:blip r:embed="rId3">
            <a:alphaModFix/>
          </a:blip>
          <a:stretch>
            <a:fillRect/>
          </a:stretch>
        </p:blipFill>
        <p:spPr>
          <a:xfrm>
            <a:off x="6581875" y="860400"/>
            <a:ext cx="2312153" cy="4130701"/>
          </a:xfrm>
          <a:prstGeom prst="rect">
            <a:avLst/>
          </a:prstGeom>
          <a:noFill/>
          <a:ln>
            <a:noFill/>
          </a:ln>
        </p:spPr>
      </p:pic>
      <p:sp>
        <p:nvSpPr>
          <p:cNvPr id="350" name="Google Shape;350;p48"/>
          <p:cNvSpPr txBox="1"/>
          <p:nvPr/>
        </p:nvSpPr>
        <p:spPr>
          <a:xfrm>
            <a:off x="53575" y="3214700"/>
            <a:ext cx="63759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Поскольку ширина контейнера Row недостаточна, чтобы вместить строку текста, то мы увидим желто-черную полоску и сообщение о превышении размера на столько пикселей. Тем не менее все остальное пространство Row под строкой текста у нас пусто. И было бы неплохо, чтобы вместо этой полоски мы видели бы перенос текста ниже, чтобы он заполнял все пространство Row.</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9"/>
          <p:cNvSpPr txBox="1"/>
          <p:nvPr/>
        </p:nvSpPr>
        <p:spPr>
          <a:xfrm>
            <a:off x="0" y="574050"/>
            <a:ext cx="41637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Воспользуемся виджетом Expanded:</a:t>
            </a:r>
            <a:endParaRPr sz="1700">
              <a:solidFill>
                <a:schemeClr val="dk1"/>
              </a:solidFill>
              <a:latin typeface="Times New Roman"/>
              <a:ea typeface="Times New Roman"/>
              <a:cs typeface="Times New Roman"/>
              <a:sym typeface="Times New Roman"/>
            </a:endParaRPr>
          </a:p>
        </p:txBody>
      </p:sp>
      <p:sp>
        <p:nvSpPr>
          <p:cNvPr id="356" name="Google Shape;356;p49"/>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
        <p:nvSpPr>
          <p:cNvPr id="357" name="Google Shape;357;p49"/>
          <p:cNvSpPr txBox="1"/>
          <p:nvPr/>
        </p:nvSpPr>
        <p:spPr>
          <a:xfrm>
            <a:off x="0" y="1201700"/>
            <a:ext cx="68043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runApp(Container(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EdgeInsets.all(30),</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Colors.teal,</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child:Row(</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crossAxisAlignment: CrossAxisAlignment.start,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verticalDirection: VerticalDirection.down,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children: &lt;Widget&gt;[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Text('Чрез несколько дней после отъезда Анатоля, Пьер получил записку от князя Андрея, извещавшего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'его о своем приезде и просившего Пьера заехать к нему.',</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pic>
        <p:nvPicPr>
          <p:cNvPr id="358" name="Google Shape;358;p49"/>
          <p:cNvPicPr preferRelativeResize="0"/>
          <p:nvPr/>
        </p:nvPicPr>
        <p:blipFill>
          <a:blip r:embed="rId3">
            <a:alphaModFix/>
          </a:blip>
          <a:stretch>
            <a:fillRect/>
          </a:stretch>
        </p:blipFill>
        <p:spPr>
          <a:xfrm>
            <a:off x="6712575" y="152400"/>
            <a:ext cx="2279025" cy="4050875"/>
          </a:xfrm>
          <a:prstGeom prst="rect">
            <a:avLst/>
          </a:prstGeom>
          <a:noFill/>
          <a:ln>
            <a:noFill/>
          </a:ln>
        </p:spPr>
      </p:pic>
      <p:sp>
        <p:nvSpPr>
          <p:cNvPr id="359" name="Google Shape;359;p49"/>
          <p:cNvSpPr/>
          <p:nvPr/>
        </p:nvSpPr>
        <p:spPr>
          <a:xfrm>
            <a:off x="99500" y="2816675"/>
            <a:ext cx="6391200" cy="987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p:nvPr/>
        </p:nvSpPr>
        <p:spPr>
          <a:xfrm>
            <a:off x="0" y="329100"/>
            <a:ext cx="91440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b="1" dirty="0">
                <a:solidFill>
                  <a:schemeClr val="dk1"/>
                </a:solidFill>
                <a:latin typeface="Times New Roman"/>
                <a:ea typeface="Times New Roman"/>
                <a:cs typeface="Times New Roman"/>
                <a:sym typeface="Times New Roman"/>
              </a:rPr>
              <a:t>Флекс-фактор</a:t>
            </a:r>
            <a:r>
              <a:rPr lang="ru" sz="1500" dirty="0">
                <a:solidFill>
                  <a:schemeClr val="dk1"/>
                </a:solidFill>
                <a:latin typeface="Times New Roman"/>
                <a:ea typeface="Times New Roman"/>
                <a:cs typeface="Times New Roman"/>
                <a:sym typeface="Times New Roman"/>
              </a:rPr>
              <a:t> указывает на часть пространства контейнера, которая будет отдаваться виджету Expanded. При вычислении данной части пространства флекс-фактор данного виджета Expanded делиться на сумму флекс-факторов всех элементов. Полученное значение умножается на общее доступное простанство контейнера.</a:t>
            </a:r>
            <a:endParaRPr sz="16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500" dirty="0">
                <a:solidFill>
                  <a:schemeClr val="dk1"/>
                </a:solidFill>
                <a:latin typeface="Times New Roman"/>
                <a:ea typeface="Times New Roman"/>
                <a:cs typeface="Times New Roman"/>
                <a:sym typeface="Times New Roman"/>
              </a:rPr>
              <a:t>Например, пусть у нас есть следующий контейнер Row:</a:t>
            </a:r>
            <a:endParaRPr sz="1200" dirty="0"/>
          </a:p>
        </p:txBody>
      </p:sp>
      <p:sp>
        <p:nvSpPr>
          <p:cNvPr id="365" name="Google Shape;365;p50"/>
          <p:cNvSpPr txBox="1"/>
          <p:nvPr/>
        </p:nvSpPr>
        <p:spPr>
          <a:xfrm>
            <a:off x="-16650" y="1553750"/>
            <a:ext cx="91773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void main()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runApp(Container(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padding: EdgeInsets.only(top:25),</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color: Colors.white,</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child:Row(</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textDirection: TextDirection.ltr,</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crossAxisAlignment: CrossAxisAlignment.start,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verticalDirection: VerticalDirection.down,</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children: &lt;Widget&gt;[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Colors.teal),</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 3,</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Colors.red),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flex:1</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Expanded(</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child: Container(color: Colors.indigoAccent),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flex: 2,</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          )</a:t>
            </a:r>
            <a:endParaRPr/>
          </a:p>
        </p:txBody>
      </p:sp>
      <p:sp>
        <p:nvSpPr>
          <p:cNvPr id="366" name="Google Shape;366;p50"/>
          <p:cNvSpPr txBox="1"/>
          <p:nvPr/>
        </p:nvSpPr>
        <p:spPr>
          <a:xfrm>
            <a:off x="0" y="7650"/>
            <a:ext cx="1416000" cy="4311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4A86E8"/>
                </a:solidFill>
                <a:latin typeface="Times New Roman"/>
                <a:ea typeface="Times New Roman"/>
                <a:cs typeface="Times New Roman"/>
                <a:sym typeface="Times New Roman"/>
              </a:rPr>
              <a:t>Свойство flex</a:t>
            </a:r>
            <a:endParaRPr sz="1600">
              <a:solidFill>
                <a:srgbClr val="4A86E8"/>
              </a:solidFill>
              <a:latin typeface="Times New Roman"/>
              <a:ea typeface="Times New Roman"/>
              <a:cs typeface="Times New Roman"/>
              <a:sym typeface="Times New Roman"/>
            </a:endParaRPr>
          </a:p>
        </p:txBody>
      </p:sp>
      <p:sp>
        <p:nvSpPr>
          <p:cNvPr id="367" name="Google Shape;367;p50"/>
          <p:cNvSpPr/>
          <p:nvPr/>
        </p:nvSpPr>
        <p:spPr>
          <a:xfrm>
            <a:off x="581700" y="3184075"/>
            <a:ext cx="6421800" cy="18600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51"/>
          <p:cNvPicPr preferRelativeResize="0"/>
          <p:nvPr/>
        </p:nvPicPr>
        <p:blipFill>
          <a:blip r:embed="rId3">
            <a:alphaModFix/>
          </a:blip>
          <a:stretch>
            <a:fillRect/>
          </a:stretch>
        </p:blipFill>
        <p:spPr>
          <a:xfrm>
            <a:off x="106475" y="764700"/>
            <a:ext cx="2411700" cy="4326076"/>
          </a:xfrm>
          <a:prstGeom prst="rect">
            <a:avLst/>
          </a:prstGeom>
          <a:noFill/>
          <a:ln>
            <a:noFill/>
          </a:ln>
        </p:spPr>
      </p:pic>
      <p:sp>
        <p:nvSpPr>
          <p:cNvPr id="373" name="Google Shape;373;p51"/>
          <p:cNvSpPr txBox="1"/>
          <p:nvPr/>
        </p:nvSpPr>
        <p:spPr>
          <a:xfrm>
            <a:off x="15300" y="0"/>
            <a:ext cx="207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rgbClr val="4A86E8"/>
                </a:solidFill>
                <a:latin typeface="Times New Roman"/>
                <a:ea typeface="Times New Roman"/>
                <a:cs typeface="Times New Roman"/>
                <a:sym typeface="Times New Roman"/>
              </a:rPr>
              <a:t>Результат:</a:t>
            </a:r>
            <a:endParaRPr sz="1200"/>
          </a:p>
        </p:txBody>
      </p:sp>
      <p:sp>
        <p:nvSpPr>
          <p:cNvPr id="374" name="Google Shape;374;p51"/>
          <p:cNvSpPr txBox="1"/>
          <p:nvPr/>
        </p:nvSpPr>
        <p:spPr>
          <a:xfrm>
            <a:off x="2809025" y="764700"/>
            <a:ext cx="61386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Таким образом, у нас три виджета Expanded, каждый из которых содержит виджет Container с определенной цветовой окраской. Первый виджет Expanded имеет флекс-фактор 3, второй - 1, третий - 2. Сумма всех флекс-факторов равна 3 + 1 + 2 = 6. Поэтому первый виджет Expanded получить 3/6 или 1/2 пространства Row, второй виджет Expanded - 1/6 пространства Row, а третий виджет Expanded - 2/6 или 1/3 пространства Row.</a:t>
            </a:r>
            <a:endParaRPr/>
          </a:p>
        </p:txBody>
      </p:sp>
      <p:sp>
        <p:nvSpPr>
          <p:cNvPr id="375" name="Google Shape;375;p51"/>
          <p:cNvSpPr txBox="1"/>
          <p:nvPr/>
        </p:nvSpPr>
        <p:spPr>
          <a:xfrm>
            <a:off x="2870275" y="2908550"/>
            <a:ext cx="5602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solidFill>
                  <a:schemeClr val="dk1"/>
                </a:solidFill>
                <a:latin typeface="Times New Roman"/>
                <a:ea typeface="Times New Roman"/>
                <a:cs typeface="Times New Roman"/>
                <a:sym typeface="Times New Roman"/>
              </a:rPr>
              <a:t>Если flex-factor явным образом не указан, то по умолчанию он равен 1.</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9A0373-91EA-50E7-CCCF-C85B20DFA4EE}"/>
              </a:ext>
            </a:extLst>
          </p:cNvPr>
          <p:cNvSpPr txBox="1"/>
          <p:nvPr/>
        </p:nvSpPr>
        <p:spPr>
          <a:xfrm>
            <a:off x="193592" y="523220"/>
            <a:ext cx="8756814" cy="2749843"/>
          </a:xfrm>
          <a:prstGeom prst="rect">
            <a:avLst/>
          </a:prstGeom>
          <a:noFill/>
        </p:spPr>
        <p:txBody>
          <a:bodyPr wrap="square" rtlCol="0">
            <a:spAutoFit/>
          </a:bodyPr>
          <a:lstStyle/>
          <a:p>
            <a:r>
              <a:rPr lang="ru-RU" dirty="0"/>
              <a:t>Ограничения для виджетов объявляются в родителях. Размеры (желаемые) задаются в самом виджете. Позиция виджета на экране устанавливается родителем.</a:t>
            </a:r>
          </a:p>
          <a:p>
            <a:r>
              <a:rPr lang="ru-RU" dirty="0"/>
              <a:t>•Виджет получает свои ограничения от своего родителя. "Ограничение" — это всего 4 значения: минимальная и максимальная ширина, минимальная и максимальная высота.</a:t>
            </a:r>
          </a:p>
          <a:p>
            <a:r>
              <a:rPr lang="ru-RU" dirty="0"/>
              <a:t>•Затем виджет проходит по своему списку детей. Виджет сообщает своим дочерним элементам, каковы их ограничения (которые могут быть разными для каждого ребенка), а затем спрашивает каждого ребенка, какого размера он "хочет" быть.</a:t>
            </a:r>
          </a:p>
          <a:p>
            <a:r>
              <a:rPr lang="ru-RU" dirty="0"/>
              <a:t>•Затем виджет размещает свои дочерние элементы (горизонтально по оси x и вертикально по оси y) один за другим.</a:t>
            </a:r>
          </a:p>
          <a:p>
            <a:r>
              <a:rPr lang="ru-RU" dirty="0"/>
              <a:t>•И, наконец, виджет сообщает своему родителю о собственном размере (в пределах исходных ограничений, конечно</a:t>
            </a:r>
            <a:r>
              <a:rPr lang="ru-RU" dirty="0" smtClean="0"/>
              <a:t>).</a:t>
            </a:r>
            <a:r>
              <a:rPr lang="en-US" smtClean="0"/>
              <a:t> </a:t>
            </a:r>
            <a:endParaRPr lang="ru-RU" dirty="0"/>
          </a:p>
          <a:p>
            <a:endParaRPr lang="ru-BY" dirty="0"/>
          </a:p>
        </p:txBody>
      </p:sp>
      <p:pic>
        <p:nvPicPr>
          <p:cNvPr id="3" name="Рисунок 2">
            <a:extLst>
              <a:ext uri="{FF2B5EF4-FFF2-40B4-BE49-F238E27FC236}">
                <a16:creationId xmlns:a16="http://schemas.microsoft.com/office/drawing/2014/main" id="{1A02BA30-75D9-9D5A-08B1-3B740A80115B}"/>
              </a:ext>
            </a:extLst>
          </p:cNvPr>
          <p:cNvPicPr>
            <a:picLocks noChangeAspect="1"/>
          </p:cNvPicPr>
          <p:nvPr/>
        </p:nvPicPr>
        <p:blipFill>
          <a:blip r:embed="rId2"/>
          <a:stretch>
            <a:fillRect/>
          </a:stretch>
        </p:blipFill>
        <p:spPr>
          <a:xfrm>
            <a:off x="2040971" y="2916674"/>
            <a:ext cx="5062058" cy="2059995"/>
          </a:xfrm>
          <a:prstGeom prst="rect">
            <a:avLst/>
          </a:prstGeom>
        </p:spPr>
      </p:pic>
      <p:sp>
        <p:nvSpPr>
          <p:cNvPr id="4" name="TextBox 3">
            <a:extLst>
              <a:ext uri="{FF2B5EF4-FFF2-40B4-BE49-F238E27FC236}">
                <a16:creationId xmlns:a16="http://schemas.microsoft.com/office/drawing/2014/main" id="{B74E0208-A4DF-EB81-F783-7B3596503A78}"/>
              </a:ext>
            </a:extLst>
          </p:cNvPr>
          <p:cNvSpPr txBox="1"/>
          <p:nvPr/>
        </p:nvSpPr>
        <p:spPr>
          <a:xfrm>
            <a:off x="2620536" y="0"/>
            <a:ext cx="3902927" cy="523220"/>
          </a:xfrm>
          <a:prstGeom prst="rect">
            <a:avLst/>
          </a:prstGeom>
          <a:noFill/>
        </p:spPr>
        <p:txBody>
          <a:bodyPr wrap="square" rtlCol="0">
            <a:spAutoFit/>
          </a:bodyPr>
          <a:lstStyle/>
          <a:p>
            <a:r>
              <a:rPr lang="ru-RU" sz="2800" dirty="0">
                <a:solidFill>
                  <a:srgbClr val="4285F4"/>
                </a:solidFill>
              </a:rPr>
              <a:t>Компоновка виджетов</a:t>
            </a:r>
            <a:endParaRPr lang="ru-BY" sz="2800" dirty="0">
              <a:solidFill>
                <a:srgbClr val="4285F4"/>
              </a:solidFill>
            </a:endParaRPr>
          </a:p>
        </p:txBody>
      </p:sp>
    </p:spTree>
    <p:extLst>
      <p:ext uri="{BB962C8B-B14F-4D97-AF65-F5344CB8AC3E}">
        <p14:creationId xmlns:p14="http://schemas.microsoft.com/office/powerpoint/2010/main" val="39719914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2"/>
          <p:cNvSpPr txBox="1"/>
          <p:nvPr/>
        </p:nvSpPr>
        <p:spPr>
          <a:xfrm>
            <a:off x="208650" y="752388"/>
            <a:ext cx="86718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SizedBox</a:t>
            </a:r>
            <a:r>
              <a:rPr lang="ru" sz="1700">
                <a:solidFill>
                  <a:schemeClr val="dk1"/>
                </a:solidFill>
                <a:latin typeface="Times New Roman"/>
                <a:ea typeface="Times New Roman"/>
                <a:cs typeface="Times New Roman"/>
                <a:sym typeface="Times New Roman"/>
              </a:rPr>
              <a:t> — это встроенный виджет в Flutter SDK.  Это простая коробка определенного размера. Его можно использовать для установки ограничений размера дочернего виджета, размещения пустого SizedBox между двумя виджетами, чтобы между ними было пространство и т.п. Он чем-то похож на </a:t>
            </a:r>
            <a:r>
              <a:rPr lang="ru" sz="1700">
                <a:solidFill>
                  <a:schemeClr val="dk1"/>
                </a:solidFill>
                <a:uFill>
                  <a:noFill/>
                </a:uFill>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виджет Container</a:t>
            </a:r>
            <a:r>
              <a:rPr lang="ru" sz="1700">
                <a:solidFill>
                  <a:schemeClr val="dk1"/>
                </a:solidFill>
                <a:latin typeface="Times New Roman"/>
                <a:ea typeface="Times New Roman"/>
                <a:cs typeface="Times New Roman"/>
                <a:sym typeface="Times New Roman"/>
              </a:rPr>
              <a:t> с меньшим количеством свойств.</a:t>
            </a:r>
            <a:endParaRPr sz="1500">
              <a:solidFill>
                <a:schemeClr val="dk1"/>
              </a:solidFill>
              <a:latin typeface="Times New Roman"/>
              <a:ea typeface="Times New Roman"/>
              <a:cs typeface="Times New Roman"/>
              <a:sym typeface="Times New Roman"/>
            </a:endParaRPr>
          </a:p>
        </p:txBody>
      </p:sp>
      <p:sp>
        <p:nvSpPr>
          <p:cNvPr id="381" name="Google Shape;381;p52"/>
          <p:cNvSpPr txBox="1"/>
          <p:nvPr/>
        </p:nvSpPr>
        <p:spPr>
          <a:xfrm>
            <a:off x="7650" y="-15300"/>
            <a:ext cx="91773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400" b="1">
                <a:solidFill>
                  <a:srgbClr val="4A86E8"/>
                </a:solidFill>
                <a:latin typeface="Times New Roman"/>
                <a:ea typeface="Times New Roman"/>
                <a:cs typeface="Times New Roman"/>
                <a:sym typeface="Times New Roman"/>
              </a:rPr>
              <a:t>SizedBox</a:t>
            </a:r>
            <a:endParaRPr sz="3400" b="1">
              <a:solidFill>
                <a:srgbClr val="4A86E8"/>
              </a:solidFill>
              <a:latin typeface="Times New Roman"/>
              <a:ea typeface="Times New Roman"/>
              <a:cs typeface="Times New Roman"/>
              <a:sym typeface="Times New Roman"/>
            </a:endParaRPr>
          </a:p>
        </p:txBody>
      </p:sp>
      <p:sp>
        <p:nvSpPr>
          <p:cNvPr id="382" name="Google Shape;382;p52"/>
          <p:cNvSpPr txBox="1"/>
          <p:nvPr/>
        </p:nvSpPr>
        <p:spPr>
          <a:xfrm>
            <a:off x="208650" y="2295013"/>
            <a:ext cx="8726700" cy="41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ru" sz="1700" b="1">
                <a:solidFill>
                  <a:srgbClr val="4A86E8"/>
                </a:solidFill>
                <a:latin typeface="Times New Roman"/>
                <a:ea typeface="Times New Roman"/>
                <a:cs typeface="Times New Roman"/>
                <a:sym typeface="Times New Roman"/>
              </a:rPr>
              <a:t>Конструктор класса SizedBox:</a:t>
            </a:r>
            <a:endParaRPr sz="1700" b="1">
              <a:solidFill>
                <a:srgbClr val="4A86E8"/>
              </a:solidFill>
              <a:latin typeface="Times New Roman"/>
              <a:ea typeface="Times New Roman"/>
              <a:cs typeface="Times New Roman"/>
              <a:sym typeface="Times New Roman"/>
            </a:endParaRPr>
          </a:p>
          <a:p>
            <a:pPr marL="0" lvl="0" indent="0" algn="l" rtl="0">
              <a:lnSpc>
                <a:spcPct val="100000"/>
              </a:lnSpc>
              <a:spcBef>
                <a:spcPts val="1800"/>
              </a:spcBef>
              <a:spcAft>
                <a:spcPts val="1800"/>
              </a:spcAft>
              <a:buNone/>
            </a:pPr>
            <a:endParaRPr sz="1300">
              <a:solidFill>
                <a:srgbClr val="FFFFFF"/>
              </a:solidFill>
              <a:highlight>
                <a:srgbClr val="131417"/>
              </a:highlight>
            </a:endParaRPr>
          </a:p>
        </p:txBody>
      </p:sp>
      <p:sp>
        <p:nvSpPr>
          <p:cNvPr id="383" name="Google Shape;383;p52"/>
          <p:cNvSpPr txBox="1"/>
          <p:nvPr/>
        </p:nvSpPr>
        <p:spPr>
          <a:xfrm>
            <a:off x="236100" y="2701825"/>
            <a:ext cx="8840400" cy="446400"/>
          </a:xfrm>
          <a:prstGeom prst="rect">
            <a:avLst/>
          </a:prstGeom>
          <a:noFill/>
          <a:ln>
            <a:noFill/>
          </a:ln>
        </p:spPr>
        <p:txBody>
          <a:bodyPr spcFirstLastPara="1" wrap="square" lIns="91425" tIns="91425" rIns="91425" bIns="91425" anchor="t" anchorCtr="0">
            <a:spAutoFit/>
          </a:bodyPr>
          <a:lstStyle/>
          <a:p>
            <a:pPr marL="0" lvl="0" indent="0" algn="l" rtl="0">
              <a:spcBef>
                <a:spcPts val="1800"/>
              </a:spcBef>
              <a:spcAft>
                <a:spcPts val="1800"/>
              </a:spcAft>
              <a:buNone/>
            </a:pPr>
            <a:r>
              <a:rPr lang="ru" sz="1700">
                <a:solidFill>
                  <a:schemeClr val="dk1"/>
                </a:solidFill>
                <a:latin typeface="Times New Roman"/>
                <a:ea typeface="Times New Roman"/>
                <a:cs typeface="Times New Roman"/>
                <a:sym typeface="Times New Roman"/>
              </a:rPr>
              <a:t>Он рисует простой блок с указанными высотой и шириной или дочерний виджет внутри. </a:t>
            </a:r>
            <a:endParaRPr sz="1300">
              <a:solidFill>
                <a:srgbClr val="FFFFFF"/>
              </a:solidFill>
              <a:highlight>
                <a:srgbClr val="131417"/>
              </a:highlight>
            </a:endParaRPr>
          </a:p>
        </p:txBody>
      </p:sp>
      <p:sp>
        <p:nvSpPr>
          <p:cNvPr id="384" name="Google Shape;384;p52"/>
          <p:cNvSpPr txBox="1"/>
          <p:nvPr/>
        </p:nvSpPr>
        <p:spPr>
          <a:xfrm>
            <a:off x="321500" y="3207025"/>
            <a:ext cx="31227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Courier New"/>
                <a:ea typeface="Courier New"/>
                <a:cs typeface="Courier New"/>
                <a:sym typeface="Courier New"/>
              </a:rPr>
              <a:t>const SizedBox(</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{Key key,</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double width,</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double height,</a:t>
            </a:r>
            <a:endParaRPr sz="110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a:solidFill>
                  <a:schemeClr val="dk1"/>
                </a:solidFill>
                <a:latin typeface="Courier New"/>
                <a:ea typeface="Courier New"/>
                <a:cs typeface="Courier New"/>
                <a:sym typeface="Courier New"/>
              </a:rPr>
              <a:t>Widget child}</a:t>
            </a:r>
            <a:endParaRPr sz="110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3"/>
          <p:cNvSpPr txBox="1"/>
          <p:nvPr/>
        </p:nvSpPr>
        <p:spPr>
          <a:xfrm>
            <a:off x="0" y="-93262"/>
            <a:ext cx="9144000" cy="71773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800"/>
              </a:spcBef>
              <a:spcAft>
                <a:spcPts val="0"/>
              </a:spcAft>
              <a:buNone/>
            </a:pPr>
            <a:r>
              <a:rPr lang="ru" sz="1700" b="1" dirty="0">
                <a:solidFill>
                  <a:srgbClr val="4A86E8"/>
                </a:solidFill>
                <a:latin typeface="Times New Roman"/>
                <a:ea typeface="Times New Roman"/>
                <a:cs typeface="Times New Roman"/>
                <a:sym typeface="Times New Roman"/>
              </a:rPr>
              <a:t>Конструктор SizedBox.expand:</a:t>
            </a:r>
            <a:endParaRPr sz="1700" dirty="0">
              <a:solidFill>
                <a:schemeClr val="dk1"/>
              </a:solidFill>
              <a:latin typeface="Times New Roman"/>
              <a:ea typeface="Times New Roman"/>
              <a:cs typeface="Times New Roman"/>
              <a:sym typeface="Times New Roman"/>
            </a:endParaRPr>
          </a:p>
          <a:p>
            <a:pPr marL="0" lvl="0" indent="0" algn="l" rtl="0">
              <a:lnSpc>
                <a:spcPct val="100000"/>
              </a:lnSpc>
              <a:spcBef>
                <a:spcPts val="1800"/>
              </a:spcBef>
              <a:spcAft>
                <a:spcPts val="800"/>
              </a:spcAft>
              <a:buNone/>
            </a:pPr>
            <a:r>
              <a:rPr lang="ru" sz="1700" dirty="0">
                <a:solidFill>
                  <a:schemeClr val="dk1"/>
                </a:solidFill>
                <a:latin typeface="Times New Roman"/>
                <a:ea typeface="Times New Roman"/>
                <a:cs typeface="Times New Roman"/>
                <a:sym typeface="Times New Roman"/>
              </a:rPr>
              <a:t> </a:t>
            </a:r>
            <a:endParaRPr sz="1300" dirty="0">
              <a:solidFill>
                <a:srgbClr val="FFFFFF"/>
              </a:solidFill>
              <a:highlight>
                <a:srgbClr val="131417"/>
              </a:highlight>
            </a:endParaRPr>
          </a:p>
        </p:txBody>
      </p:sp>
      <p:sp>
        <p:nvSpPr>
          <p:cNvPr id="390" name="Google Shape;390;p53"/>
          <p:cNvSpPr txBox="1"/>
          <p:nvPr/>
        </p:nvSpPr>
        <p:spPr>
          <a:xfrm>
            <a:off x="61250" y="1056125"/>
            <a:ext cx="30000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dirty="0">
                <a:solidFill>
                  <a:schemeClr val="dk1"/>
                </a:solidFill>
                <a:latin typeface="Courier New"/>
                <a:ea typeface="Courier New"/>
                <a:cs typeface="Courier New"/>
                <a:sym typeface="Courier New"/>
              </a:rPr>
              <a:t>const SizedBox.expand(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a:t>
            </a:r>
            <a:r>
              <a:rPr lang="en-US" sz="1100" dirty="0">
                <a:solidFill>
                  <a:schemeClr val="dk1"/>
                </a:solidFill>
                <a:latin typeface="Courier New"/>
                <a:ea typeface="Courier New"/>
                <a:cs typeface="Courier New"/>
                <a:sym typeface="Courier New"/>
              </a:rPr>
              <a:t>Key, </a:t>
            </a: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Widget child</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1" name="Google Shape;391;p53"/>
          <p:cNvSpPr txBox="1"/>
          <p:nvPr/>
        </p:nvSpPr>
        <p:spPr>
          <a:xfrm>
            <a:off x="0" y="1593600"/>
            <a:ext cx="3566700" cy="37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800"/>
              </a:spcBef>
              <a:spcAft>
                <a:spcPts val="0"/>
              </a:spcAft>
              <a:buNone/>
            </a:pPr>
            <a:r>
              <a:rPr lang="ru" sz="1700" b="1">
                <a:solidFill>
                  <a:srgbClr val="4A86E8"/>
                </a:solidFill>
                <a:latin typeface="Times New Roman"/>
                <a:ea typeface="Times New Roman"/>
                <a:cs typeface="Times New Roman"/>
                <a:sym typeface="Times New Roman"/>
              </a:rPr>
              <a:t>Конструктор SizedBox.fromSize: </a:t>
            </a:r>
            <a:endParaRPr sz="1700" b="1">
              <a:solidFill>
                <a:srgbClr val="4A86E8"/>
              </a:solidFill>
              <a:latin typeface="Times New Roman"/>
              <a:ea typeface="Times New Roman"/>
              <a:cs typeface="Times New Roman"/>
              <a:sym typeface="Times New Roman"/>
            </a:endParaRPr>
          </a:p>
          <a:p>
            <a:pPr marL="0" lvl="0" indent="0" algn="l" rtl="0">
              <a:lnSpc>
                <a:spcPct val="115000"/>
              </a:lnSpc>
              <a:spcBef>
                <a:spcPts val="1800"/>
              </a:spcBef>
              <a:spcAft>
                <a:spcPts val="800"/>
              </a:spcAft>
              <a:buNone/>
            </a:pPr>
            <a:endParaRPr sz="1700" b="1">
              <a:solidFill>
                <a:srgbClr val="4A86E8"/>
              </a:solidFill>
              <a:latin typeface="Times New Roman"/>
              <a:ea typeface="Times New Roman"/>
              <a:cs typeface="Times New Roman"/>
              <a:sym typeface="Times New Roman"/>
            </a:endParaRPr>
          </a:p>
        </p:txBody>
      </p:sp>
      <p:sp>
        <p:nvSpPr>
          <p:cNvPr id="392" name="Google Shape;392;p53"/>
          <p:cNvSpPr txBox="1"/>
          <p:nvPr/>
        </p:nvSpPr>
        <p:spPr>
          <a:xfrm>
            <a:off x="0" y="2178088"/>
            <a:ext cx="5817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800"/>
              </a:spcAft>
              <a:buNone/>
            </a:pPr>
            <a:r>
              <a:rPr lang="ru" sz="1600">
                <a:solidFill>
                  <a:schemeClr val="dk1"/>
                </a:solidFill>
                <a:latin typeface="Times New Roman"/>
                <a:ea typeface="Times New Roman"/>
                <a:cs typeface="Times New Roman"/>
                <a:sym typeface="Times New Roman"/>
              </a:rPr>
              <a:t>Это позволяет создать SizedBox заданного размера.</a:t>
            </a:r>
            <a:endParaRPr sz="1600">
              <a:solidFill>
                <a:schemeClr val="dk1"/>
              </a:solidFill>
              <a:latin typeface="Times New Roman"/>
              <a:ea typeface="Times New Roman"/>
              <a:cs typeface="Times New Roman"/>
              <a:sym typeface="Times New Roman"/>
            </a:endParaRPr>
          </a:p>
        </p:txBody>
      </p:sp>
      <p:sp>
        <p:nvSpPr>
          <p:cNvPr id="393" name="Google Shape;393;p53"/>
          <p:cNvSpPr txBox="1"/>
          <p:nvPr/>
        </p:nvSpPr>
        <p:spPr>
          <a:xfrm>
            <a:off x="61250" y="2495909"/>
            <a:ext cx="3000000" cy="115900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SizedBox.fromSize(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a:t>
            </a:r>
            <a:r>
              <a:rPr lang="en-US" sz="1100" dirty="0">
                <a:solidFill>
                  <a:schemeClr val="dk1"/>
                </a:solidFill>
                <a:latin typeface="Courier New"/>
                <a:ea typeface="Courier New"/>
                <a:cs typeface="Courier New"/>
                <a:sym typeface="Courier New"/>
              </a:rPr>
              <a:t>Key, key,</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Widget child</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en-US" sz="1100" dirty="0">
                <a:solidFill>
                  <a:schemeClr val="dk1"/>
                </a:solidFill>
                <a:latin typeface="Courier New"/>
                <a:ea typeface="Courier New"/>
                <a:cs typeface="Courier New"/>
                <a:sym typeface="Courier New"/>
              </a:rPr>
              <a:t>Size, size</a:t>
            </a:r>
            <a:r>
              <a:rPr lang="ru" sz="1100" dirty="0">
                <a:solidFill>
                  <a:schemeClr val="dk1"/>
                </a:solidFill>
                <a:latin typeface="Courier New"/>
                <a:ea typeface="Courier New"/>
                <a:cs typeface="Courier New"/>
                <a:sym typeface="Courier New"/>
              </a:rPr>
              <a:t>} </a:t>
            </a:r>
            <a:endParaRPr sz="1100" dirty="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4" name="Google Shape;394;p53"/>
          <p:cNvSpPr txBox="1"/>
          <p:nvPr/>
        </p:nvSpPr>
        <p:spPr>
          <a:xfrm>
            <a:off x="61250" y="4281600"/>
            <a:ext cx="30000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const SizedBox.shrink(</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{Key key,</a:t>
            </a:r>
            <a:endParaRPr sz="11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100" dirty="0">
                <a:solidFill>
                  <a:schemeClr val="dk1"/>
                </a:solidFill>
                <a:latin typeface="Courier New"/>
                <a:ea typeface="Courier New"/>
                <a:cs typeface="Courier New"/>
                <a:sym typeface="Courier New"/>
              </a:rPr>
              <a:t>Widget child}</a:t>
            </a:r>
            <a:endParaRPr sz="1100" dirty="0">
              <a:solidFill>
                <a:schemeClr val="dk1"/>
              </a:solidFill>
              <a:latin typeface="Courier New"/>
              <a:ea typeface="Courier New"/>
              <a:cs typeface="Courier New"/>
              <a:sym typeface="Courier New"/>
            </a:endParaRPr>
          </a:p>
          <a:p>
            <a:pPr marL="190500" marR="190500" lvl="0" indent="0" algn="l" rtl="0">
              <a:lnSpc>
                <a:spcPct val="115000"/>
              </a:lnSpc>
              <a:spcBef>
                <a:spcPts val="0"/>
              </a:spcBef>
              <a:spcAft>
                <a:spcPts val="800"/>
              </a:spcAft>
              <a:buNone/>
            </a:pPr>
            <a:r>
              <a:rPr lang="ru" sz="1100" dirty="0">
                <a:solidFill>
                  <a:schemeClr val="dk1"/>
                </a:solidFill>
                <a:latin typeface="Courier New"/>
                <a:ea typeface="Courier New"/>
                <a:cs typeface="Courier New"/>
                <a:sym typeface="Courier New"/>
              </a:rPr>
              <a:t>)</a:t>
            </a:r>
            <a:endParaRPr sz="1100" dirty="0">
              <a:solidFill>
                <a:schemeClr val="dk1"/>
              </a:solidFill>
              <a:latin typeface="Courier New"/>
              <a:ea typeface="Courier New"/>
              <a:cs typeface="Courier New"/>
              <a:sym typeface="Courier New"/>
            </a:endParaRPr>
          </a:p>
        </p:txBody>
      </p:sp>
      <p:sp>
        <p:nvSpPr>
          <p:cNvPr id="395" name="Google Shape;395;p53"/>
          <p:cNvSpPr txBox="1"/>
          <p:nvPr/>
        </p:nvSpPr>
        <p:spPr>
          <a:xfrm>
            <a:off x="0" y="516850"/>
            <a:ext cx="8633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800"/>
              </a:spcAft>
              <a:buNone/>
            </a:pPr>
            <a:r>
              <a:rPr lang="ru" sz="1600" dirty="0">
                <a:solidFill>
                  <a:schemeClr val="dk1"/>
                </a:solidFill>
                <a:latin typeface="Times New Roman"/>
                <a:ea typeface="Times New Roman"/>
                <a:cs typeface="Times New Roman"/>
                <a:sym typeface="Times New Roman"/>
              </a:rPr>
              <a:t>Эта реализация виджета SizedBox позволяет ему быть настолько большим, насколько позволяет родительский виджет. </a:t>
            </a:r>
            <a:endParaRPr sz="1200" dirty="0">
              <a:solidFill>
                <a:srgbClr val="FFFFFF"/>
              </a:solidFill>
              <a:highlight>
                <a:srgbClr val="131417"/>
              </a:highlight>
            </a:endParaRPr>
          </a:p>
        </p:txBody>
      </p:sp>
      <p:sp>
        <p:nvSpPr>
          <p:cNvPr id="396" name="Google Shape;396;p53"/>
          <p:cNvSpPr txBox="1"/>
          <p:nvPr/>
        </p:nvSpPr>
        <p:spPr>
          <a:xfrm>
            <a:off x="0" y="3222000"/>
            <a:ext cx="41409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800"/>
              </a:spcBef>
              <a:spcAft>
                <a:spcPts val="1800"/>
              </a:spcAft>
              <a:buNone/>
            </a:pPr>
            <a:r>
              <a:rPr lang="ru" sz="1700" b="1" dirty="0">
                <a:solidFill>
                  <a:srgbClr val="4A86E8"/>
                </a:solidFill>
                <a:latin typeface="Times New Roman"/>
                <a:ea typeface="Times New Roman"/>
                <a:cs typeface="Times New Roman"/>
                <a:sym typeface="Times New Roman"/>
              </a:rPr>
              <a:t>Конструктор SizedBox.shrink:</a:t>
            </a:r>
            <a:endParaRPr b="1" dirty="0">
              <a:solidFill>
                <a:srgbClr val="FFFFFF"/>
              </a:solidFill>
              <a:highlight>
                <a:srgbClr val="131417"/>
              </a:highlight>
            </a:endParaRPr>
          </a:p>
        </p:txBody>
      </p:sp>
      <p:sp>
        <p:nvSpPr>
          <p:cNvPr id="397" name="Google Shape;397;p53"/>
          <p:cNvSpPr txBox="1"/>
          <p:nvPr/>
        </p:nvSpPr>
        <p:spPr>
          <a:xfrm>
            <a:off x="0" y="3794437"/>
            <a:ext cx="8955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dirty="0">
                <a:solidFill>
                  <a:schemeClr val="dk1"/>
                </a:solidFill>
                <a:latin typeface="Times New Roman"/>
                <a:ea typeface="Times New Roman"/>
                <a:cs typeface="Times New Roman"/>
                <a:sym typeface="Times New Roman"/>
              </a:rPr>
              <a:t> Эта реализация виджета SizedBox позволяет ему быть настолько маленьким, насколько это позволяет дочерний виджет. </a:t>
            </a:r>
            <a:endParaRP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4"/>
          <p:cNvSpPr txBox="1"/>
          <p:nvPr/>
        </p:nvSpPr>
        <p:spPr>
          <a:xfrm>
            <a:off x="0" y="1362375"/>
            <a:ext cx="5526300" cy="204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body: Center(</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Widget</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SizedBox(</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200.0,</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height: 100.0,</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Card(</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color: Colors.green,</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Center(</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Text(</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'GeeksForGeeks',</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style: TextStyle(color: Colors.white),</a:t>
            </a:r>
            <a:endParaRPr sz="1100">
              <a:solidFill>
                <a:srgbClr val="FFFFFF"/>
              </a:solidFill>
              <a:highlight>
                <a:srgbClr val="272822"/>
              </a:highlight>
              <a:latin typeface="Courier New"/>
              <a:ea typeface="Courier New"/>
              <a:cs typeface="Courier New"/>
              <a:sym typeface="Courier New"/>
            </a:endParaRPr>
          </a:p>
        </p:txBody>
      </p:sp>
      <p:sp>
        <p:nvSpPr>
          <p:cNvPr id="403" name="Google Shape;403;p54"/>
          <p:cNvSpPr txBox="1"/>
          <p:nvPr/>
        </p:nvSpPr>
        <p:spPr>
          <a:xfrm>
            <a:off x="130125" y="3643325"/>
            <a:ext cx="81591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Объяснение:</a:t>
            </a:r>
            <a:r>
              <a:rPr lang="ru" sz="1700">
                <a:solidFill>
                  <a:schemeClr val="dk1"/>
                </a:solidFill>
                <a:latin typeface="Times New Roman"/>
                <a:ea typeface="Times New Roman"/>
                <a:cs typeface="Times New Roman"/>
                <a:sym typeface="Times New Roman"/>
              </a:rPr>
              <a:t> взглянув на код, мы видим, что тело этого флаттер-приложения содержит виджет Center в качестве родителя для всех. Внутри виджета Center у нас есть SizedBox , высота которого указана как 100, а ширина — 200. Виджет SizedBox содержит карту как дочерний элемент и ограничивает ее размер.</a:t>
            </a:r>
            <a:endParaRPr/>
          </a:p>
        </p:txBody>
      </p:sp>
      <p:pic>
        <p:nvPicPr>
          <p:cNvPr id="404" name="Google Shape;404;p54"/>
          <p:cNvPicPr preferRelativeResize="0"/>
          <p:nvPr/>
        </p:nvPicPr>
        <p:blipFill>
          <a:blip r:embed="rId3">
            <a:alphaModFix/>
          </a:blip>
          <a:stretch>
            <a:fillRect/>
          </a:stretch>
        </p:blipFill>
        <p:spPr>
          <a:xfrm>
            <a:off x="6918650" y="304800"/>
            <a:ext cx="1895838" cy="3338524"/>
          </a:xfrm>
          <a:prstGeom prst="rect">
            <a:avLst/>
          </a:prstGeom>
          <a:noFill/>
          <a:ln>
            <a:noFill/>
          </a:ln>
        </p:spPr>
      </p:pic>
      <p:sp>
        <p:nvSpPr>
          <p:cNvPr id="405" name="Google Shape;405;p54"/>
          <p:cNvSpPr txBox="1"/>
          <p:nvPr/>
        </p:nvSpPr>
        <p:spPr>
          <a:xfrm>
            <a:off x="0" y="0"/>
            <a:ext cx="301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6" name="Google Shape;406;p54"/>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5"/>
          <p:cNvSpPr txBox="1"/>
          <p:nvPr/>
        </p:nvSpPr>
        <p:spPr>
          <a:xfrm>
            <a:off x="0" y="7650"/>
            <a:ext cx="1473300" cy="4770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900">
                <a:solidFill>
                  <a:srgbClr val="4A86E8"/>
                </a:solidFill>
                <a:latin typeface="Times New Roman"/>
                <a:ea typeface="Times New Roman"/>
                <a:cs typeface="Times New Roman"/>
                <a:sym typeface="Times New Roman"/>
              </a:rPr>
              <a:t>Пример</a:t>
            </a:r>
            <a:endParaRPr sz="1900">
              <a:solidFill>
                <a:srgbClr val="4A86E8"/>
              </a:solidFill>
              <a:latin typeface="Times New Roman"/>
              <a:ea typeface="Times New Roman"/>
              <a:cs typeface="Times New Roman"/>
              <a:sym typeface="Times New Roman"/>
            </a:endParaRPr>
          </a:p>
        </p:txBody>
      </p:sp>
      <p:sp>
        <p:nvSpPr>
          <p:cNvPr id="412" name="Google Shape;412;p55"/>
          <p:cNvSpPr txBox="1"/>
          <p:nvPr/>
        </p:nvSpPr>
        <p:spPr>
          <a:xfrm>
            <a:off x="2273250" y="0"/>
            <a:ext cx="3505500" cy="3570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body: Center(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 Row(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children: &lt;Widget&gt;[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200,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height: 200,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color: Colors.red,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Widget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SizedBox(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50,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width : 100,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высота: 100,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цвет: Colors.blue,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//Container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//&lt;Widget&gt;[]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//Row </a:t>
            </a:r>
            <a:endParaRPr sz="110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ru" sz="1100">
                <a:solidFill>
                  <a:schemeClr val="dk1"/>
                </a:solidFill>
                <a:latin typeface="Courier New"/>
                <a:ea typeface="Courier New"/>
                <a:cs typeface="Courier New"/>
                <a:sym typeface="Courier New"/>
              </a:rPr>
              <a:t>        ), //Center</a:t>
            </a:r>
            <a:endParaRPr sz="1100">
              <a:solidFill>
                <a:schemeClr val="dk1"/>
              </a:solidFill>
              <a:latin typeface="Courier New"/>
              <a:ea typeface="Courier New"/>
              <a:cs typeface="Courier New"/>
              <a:sym typeface="Courier New"/>
            </a:endParaRPr>
          </a:p>
        </p:txBody>
      </p:sp>
      <p:pic>
        <p:nvPicPr>
          <p:cNvPr id="413" name="Google Shape;413;p55"/>
          <p:cNvPicPr preferRelativeResize="0"/>
          <p:nvPr/>
        </p:nvPicPr>
        <p:blipFill>
          <a:blip r:embed="rId3">
            <a:alphaModFix/>
          </a:blip>
          <a:stretch>
            <a:fillRect/>
          </a:stretch>
        </p:blipFill>
        <p:spPr>
          <a:xfrm>
            <a:off x="6879900" y="7650"/>
            <a:ext cx="2228375" cy="3683299"/>
          </a:xfrm>
          <a:prstGeom prst="rect">
            <a:avLst/>
          </a:prstGeom>
          <a:noFill/>
          <a:ln>
            <a:noFill/>
          </a:ln>
        </p:spPr>
      </p:pic>
      <p:sp>
        <p:nvSpPr>
          <p:cNvPr id="414" name="Google Shape;414;p55"/>
          <p:cNvSpPr txBox="1"/>
          <p:nvPr/>
        </p:nvSpPr>
        <p:spPr>
          <a:xfrm>
            <a:off x="56100" y="3605050"/>
            <a:ext cx="90318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chemeClr val="dk1"/>
                </a:solidFill>
                <a:latin typeface="Times New Roman"/>
                <a:ea typeface="Times New Roman"/>
                <a:cs typeface="Times New Roman"/>
                <a:sym typeface="Times New Roman"/>
              </a:rPr>
              <a:t>Объяснение:</a:t>
            </a:r>
            <a:r>
              <a:rPr lang="ru" sz="1700">
                <a:solidFill>
                  <a:schemeClr val="dk1"/>
                </a:solidFill>
                <a:latin typeface="Times New Roman"/>
                <a:ea typeface="Times New Roman"/>
                <a:cs typeface="Times New Roman"/>
                <a:sym typeface="Times New Roman"/>
              </a:rPr>
              <a:t> В этом примере мы использовали виджет SizedBox , чтобы добавить промежуток между двумя виджетами Container . Здесь у нас есть два виджета Container внутри строки. Первый контейнер имеет красный цвет и высоту и ширину по 200 пикселей каждый. Второй синий контейнер имеет высоту и ширину по 100 пикселей каждый. А между этими двумя контейнерами у нас есть виджет SizedBox шириной 50 пикселей и без высоты.</a:t>
            </a:r>
            <a:endParaRPr sz="1700">
              <a:solidFill>
                <a:schemeClr val="dk1"/>
              </a:solidFill>
              <a:latin typeface="Times New Roman"/>
              <a:ea typeface="Times New Roman"/>
              <a:cs typeface="Times New Roman"/>
              <a:sym typeface="Times New Roman"/>
            </a:endParaRPr>
          </a:p>
        </p:txBody>
      </p:sp>
      <p:sp>
        <p:nvSpPr>
          <p:cNvPr id="415" name="Google Shape;415;p55"/>
          <p:cNvSpPr/>
          <p:nvPr/>
        </p:nvSpPr>
        <p:spPr>
          <a:xfrm>
            <a:off x="3337150" y="1615000"/>
            <a:ext cx="2228400" cy="30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6"/>
          <p:cNvSpPr txBox="1">
            <a:spLocks noGrp="1"/>
          </p:cNvSpPr>
          <p:nvPr>
            <p:ph type="ctrTitle"/>
          </p:nvPr>
        </p:nvSpPr>
        <p:spPr>
          <a:xfrm>
            <a:off x="685800" y="249492"/>
            <a:ext cx="7772400" cy="778483"/>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ru" b="1">
                <a:solidFill>
                  <a:srgbClr val="4A86E8"/>
                </a:solidFill>
                <a:latin typeface="Times New Roman"/>
                <a:ea typeface="Times New Roman"/>
                <a:cs typeface="Times New Roman"/>
                <a:sym typeface="Times New Roman"/>
              </a:rPr>
              <a:t>Multi-child layout widgets</a:t>
            </a:r>
            <a:endParaRPr b="1">
              <a:solidFill>
                <a:srgbClr val="4A86E8"/>
              </a:solidFill>
              <a:latin typeface="Times New Roman"/>
              <a:ea typeface="Times New Roman"/>
              <a:cs typeface="Times New Roman"/>
              <a:sym typeface="Times New Roman"/>
            </a:endParaRPr>
          </a:p>
        </p:txBody>
      </p:sp>
      <p:sp>
        <p:nvSpPr>
          <p:cNvPr id="421" name="Google Shape;421;p56"/>
          <p:cNvSpPr txBox="1">
            <a:spLocks noGrp="1"/>
          </p:cNvSpPr>
          <p:nvPr>
            <p:ph type="subTitle" idx="1"/>
          </p:nvPr>
        </p:nvSpPr>
        <p:spPr>
          <a:xfrm>
            <a:off x="751384" y="1113588"/>
            <a:ext cx="7776900" cy="84510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Clr>
                <a:schemeClr val="dk1"/>
              </a:buClr>
              <a:buSzPct val="100000"/>
              <a:buNone/>
            </a:pPr>
            <a:r>
              <a:rPr lang="ru">
                <a:solidFill>
                  <a:schemeClr val="dk1"/>
                </a:solidFill>
                <a:latin typeface="Times New Roman"/>
                <a:ea typeface="Times New Roman"/>
                <a:cs typeface="Times New Roman"/>
                <a:sym typeface="Times New Roman"/>
              </a:rPr>
              <a:t>─ контейнеры компоновки, которые могут содержать более одного дочернего элемента.</a:t>
            </a:r>
            <a:endParaRPr>
              <a:solidFill>
                <a:schemeClr val="dk1"/>
              </a:solidFill>
              <a:latin typeface="Times New Roman"/>
              <a:ea typeface="Times New Roman"/>
              <a:cs typeface="Times New Roman"/>
              <a:sym typeface="Times New Roman"/>
            </a:endParaRPr>
          </a:p>
        </p:txBody>
      </p:sp>
      <p:pic>
        <p:nvPicPr>
          <p:cNvPr id="422" name="Google Shape;422;p56"/>
          <p:cNvPicPr preferRelativeResize="0"/>
          <p:nvPr/>
        </p:nvPicPr>
        <p:blipFill rotWithShape="1">
          <a:blip r:embed="rId3">
            <a:alphaModFix/>
          </a:blip>
          <a:srcRect/>
          <a:stretch/>
        </p:blipFill>
        <p:spPr>
          <a:xfrm>
            <a:off x="2213328" y="2247714"/>
            <a:ext cx="5053381" cy="2434493"/>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p:nvPr/>
        </p:nvSpPr>
        <p:spPr>
          <a:xfrm>
            <a:off x="611560" y="1408442"/>
            <a:ext cx="7632848" cy="6232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b="1" i="0" u="none" strike="noStrike" cap="none">
                <a:solidFill>
                  <a:schemeClr val="dk1"/>
                </a:solidFill>
                <a:latin typeface="Times New Roman"/>
                <a:ea typeface="Times New Roman"/>
                <a:cs typeface="Times New Roman"/>
                <a:sym typeface="Times New Roman"/>
              </a:rPr>
              <a:t>Мы разберем следующие multi-child layout виджеты, как самые часто встречающиеся:</a:t>
            </a:r>
            <a:endParaRPr sz="2400" b="1">
              <a:solidFill>
                <a:schemeClr val="dk1"/>
              </a:solidFill>
              <a:latin typeface="Times New Roman"/>
              <a:ea typeface="Times New Roman"/>
              <a:cs typeface="Times New Roman"/>
              <a:sym typeface="Times New Roman"/>
            </a:endParaRPr>
          </a:p>
        </p:txBody>
      </p:sp>
      <p:sp>
        <p:nvSpPr>
          <p:cNvPr id="428" name="Google Shape;428;p57"/>
          <p:cNvSpPr txBox="1"/>
          <p:nvPr/>
        </p:nvSpPr>
        <p:spPr>
          <a:xfrm>
            <a:off x="1198301" y="2346108"/>
            <a:ext cx="1581600" cy="295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 Row</a:t>
            </a:r>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Column</a:t>
            </a:r>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ListView</a:t>
            </a: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Wrap</a:t>
            </a: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endParaRPr sz="2400">
              <a:solidFill>
                <a:schemeClr val="dk1"/>
              </a:solidFill>
              <a:latin typeface="Times New Roman"/>
              <a:ea typeface="Times New Roman"/>
              <a:cs typeface="Times New Roman"/>
              <a:sym typeface="Times New Roman"/>
            </a:endParaRPr>
          </a:p>
          <a:p>
            <a:pPr marL="0" marR="0" lvl="0" indent="0" algn="l" rtl="0">
              <a:spcBef>
                <a:spcPts val="1000"/>
              </a:spcBef>
              <a:spcAft>
                <a:spcPts val="0"/>
              </a:spcAft>
              <a:buNone/>
            </a:pPr>
            <a:endParaRPr sz="2400">
              <a:solidFill>
                <a:schemeClr val="dk1"/>
              </a:solidFill>
              <a:latin typeface="Times New Roman"/>
              <a:ea typeface="Times New Roman"/>
              <a:cs typeface="Times New Roman"/>
              <a:sym typeface="Times New Roman"/>
            </a:endParaRPr>
          </a:p>
        </p:txBody>
      </p:sp>
      <p:sp>
        <p:nvSpPr>
          <p:cNvPr id="429" name="Google Shape;429;p57"/>
          <p:cNvSpPr txBox="1"/>
          <p:nvPr/>
        </p:nvSpPr>
        <p:spPr>
          <a:xfrm>
            <a:off x="611560" y="368391"/>
            <a:ext cx="8064896" cy="6232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ru" sz="2400">
                <a:solidFill>
                  <a:schemeClr val="dk1"/>
                </a:solidFill>
                <a:latin typeface="Times New Roman"/>
                <a:ea typeface="Times New Roman"/>
                <a:cs typeface="Times New Roman"/>
                <a:sym typeface="Times New Roman"/>
              </a:rPr>
              <a:t>Multi-child layout виджеты поддерживают свойство </a:t>
            </a:r>
            <a:r>
              <a:rPr lang="ru" sz="2400" b="1" i="1">
                <a:solidFill>
                  <a:schemeClr val="dk1"/>
                </a:solidFill>
                <a:latin typeface="Times New Roman"/>
                <a:ea typeface="Times New Roman"/>
                <a:cs typeface="Times New Roman"/>
                <a:sym typeface="Times New Roman"/>
              </a:rPr>
              <a:t>children</a:t>
            </a:r>
            <a:r>
              <a:rPr lang="ru" sz="2400">
                <a:solidFill>
                  <a:schemeClr val="dk1"/>
                </a:solidFill>
                <a:latin typeface="Times New Roman"/>
                <a:ea typeface="Times New Roman"/>
                <a:cs typeface="Times New Roman"/>
                <a:sym typeface="Times New Roman"/>
              </a:rPr>
              <a:t>, в отличие от single-child layout виджетов со свойством </a:t>
            </a:r>
            <a:r>
              <a:rPr lang="ru" sz="2400" i="1">
                <a:solidFill>
                  <a:schemeClr val="dk1"/>
                </a:solidFill>
                <a:latin typeface="Times New Roman"/>
                <a:ea typeface="Times New Roman"/>
                <a:cs typeface="Times New Roman"/>
                <a:sym typeface="Times New Roman"/>
              </a:rPr>
              <a:t>child</a:t>
            </a:r>
            <a:r>
              <a:rPr lang="ru" sz="2400">
                <a:solidFill>
                  <a:schemeClr val="dk1"/>
                </a:solidFill>
                <a:latin typeface="Times New Roman"/>
                <a:ea typeface="Times New Roman"/>
                <a:cs typeface="Times New Roman"/>
                <a:sym typeface="Times New Roman"/>
              </a:rPr>
              <a:t>.</a:t>
            </a:r>
            <a:endParaRPr sz="2400">
              <a:solidFill>
                <a:schemeClr val="dk1"/>
              </a:solidFill>
              <a:latin typeface="Times New Roman"/>
              <a:ea typeface="Times New Roman"/>
              <a:cs typeface="Times New Roman"/>
              <a:sym typeface="Times New Roman"/>
            </a:endParaRPr>
          </a:p>
        </p:txBody>
      </p:sp>
      <p:sp>
        <p:nvSpPr>
          <p:cNvPr id="430" name="Google Shape;430;p57"/>
          <p:cNvSpPr txBox="1"/>
          <p:nvPr/>
        </p:nvSpPr>
        <p:spPr>
          <a:xfrm>
            <a:off x="3514725" y="2346100"/>
            <a:ext cx="3000000" cy="1549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Flow</a:t>
            </a:r>
            <a:endParaRPr>
              <a:solidFill>
                <a:schemeClr val="dk1"/>
              </a:solidFill>
            </a:endParaRPr>
          </a:p>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Stack</a:t>
            </a:r>
            <a:endParaRPr>
              <a:solidFill>
                <a:schemeClr val="dk1"/>
              </a:solidFill>
            </a:endParaRPr>
          </a:p>
          <a:p>
            <a:pPr marL="0" lvl="0" indent="0" algn="l" rtl="0">
              <a:spcBef>
                <a:spcPts val="1000"/>
              </a:spcBef>
              <a:spcAft>
                <a:spcPts val="0"/>
              </a:spcAft>
              <a:buNone/>
            </a:pPr>
            <a:r>
              <a:rPr lang="ru" sz="2400">
                <a:solidFill>
                  <a:schemeClr val="dk1"/>
                </a:solidFill>
                <a:latin typeface="Times New Roman"/>
                <a:ea typeface="Times New Roman"/>
                <a:cs typeface="Times New Roman"/>
                <a:sym typeface="Times New Roman"/>
              </a:rPr>
              <a:t>• GridView</a:t>
            </a:r>
            <a:endParaRPr/>
          </a:p>
        </p:txBody>
      </p:sp>
      <p:sp>
        <p:nvSpPr>
          <p:cNvPr id="431" name="Google Shape;431;p57"/>
          <p:cNvSpPr/>
          <p:nvPr/>
        </p:nvSpPr>
        <p:spPr>
          <a:xfrm>
            <a:off x="722650" y="2346100"/>
            <a:ext cx="345600" cy="2202300"/>
          </a:xfrm>
          <a:prstGeom prst="rect">
            <a:avLst/>
          </a:prstGeom>
          <a:solidFill>
            <a:srgbClr val="C9DAF8"/>
          </a:solidFill>
          <a:ln w="952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8"/>
          <p:cNvSpPr txBox="1"/>
          <p:nvPr/>
        </p:nvSpPr>
        <p:spPr>
          <a:xfrm>
            <a:off x="457850" y="877150"/>
            <a:ext cx="77745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Row </a:t>
            </a:r>
            <a:r>
              <a:rPr lang="ru" sz="1800">
                <a:latin typeface="Times New Roman"/>
                <a:ea typeface="Times New Roman"/>
                <a:cs typeface="Times New Roman"/>
                <a:sym typeface="Times New Roman"/>
              </a:rPr>
              <a:t>располагает свои дочерние элементы в горизонтальном направлении, в виде строки.</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 Row </a:t>
            </a:r>
            <a:r>
              <a:rPr lang="ru" sz="1800" b="1" i="1">
                <a:latin typeface="Times New Roman"/>
                <a:ea typeface="Times New Roman"/>
                <a:cs typeface="Times New Roman"/>
                <a:sym typeface="Times New Roman"/>
              </a:rPr>
              <a:t>не имеет прокрутки</a:t>
            </a:r>
            <a:r>
              <a:rPr lang="ru" sz="1800">
                <a:latin typeface="Times New Roman"/>
                <a:ea typeface="Times New Roman"/>
                <a:cs typeface="Times New Roman"/>
                <a:sym typeface="Times New Roman"/>
              </a:rPr>
              <a:t> (и вообще считается ошибкой наличие в строке большего числа дочерних элементов, чем может в неё поместиться). Если вы хотите, чтобы виджеты могли прокручиваться, если места недостаточно, рассмотрите возможность использования ListView.</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Виджеты Row и Column позволяют </a:t>
            </a:r>
            <a:r>
              <a:rPr lang="ru" sz="1800" b="1" i="1">
                <a:latin typeface="Times New Roman"/>
                <a:ea typeface="Times New Roman"/>
                <a:cs typeface="Times New Roman"/>
                <a:sym typeface="Times New Roman"/>
              </a:rPr>
              <a:t>создавать гибкие макеты</a:t>
            </a:r>
            <a:r>
              <a:rPr lang="ru" sz="1800">
                <a:latin typeface="Times New Roman"/>
                <a:ea typeface="Times New Roman"/>
                <a:cs typeface="Times New Roman"/>
                <a:sym typeface="Times New Roman"/>
              </a:rPr>
              <a:t>. Их функции основаны на веб-модели flexbox.</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Если у вас только один дочерний элемент, рассмотрите возможность использования Align или Center для его позиционирования.</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437" name="Google Shape;437;p58"/>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Row</a:t>
            </a:r>
            <a:endParaRPr sz="2400" b="1">
              <a:solidFill>
                <a:srgbClr val="6D9EEB"/>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9"/>
          <p:cNvSpPr txBox="1"/>
          <p:nvPr/>
        </p:nvSpPr>
        <p:spPr>
          <a:xfrm>
            <a:off x="264125" y="239300"/>
            <a:ext cx="8399100" cy="4311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ru" sz="1100">
                <a:solidFill>
                  <a:srgbClr val="795E26"/>
                </a:solidFill>
                <a:highlight>
                  <a:srgbClr val="FFFFFF"/>
                </a:highlight>
              </a:rPr>
              <a:t>Row</a:t>
            </a:r>
            <a:r>
              <a:rPr lang="ru" sz="1100">
                <a:solidFill>
                  <a:schemeClr val="dk1"/>
                </a:solidFill>
                <a:highlight>
                  <a:srgbClr val="FFFFFF"/>
                </a:highlight>
              </a:rPr>
              <a:t>({</a:t>
            </a:r>
            <a:endParaRPr sz="1100">
              <a:solidFill>
                <a:schemeClr val="dk1"/>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Key</a:t>
            </a:r>
            <a:r>
              <a:rPr lang="ru" sz="1100">
                <a:solidFill>
                  <a:schemeClr val="dk1"/>
                </a:solidFill>
                <a:highlight>
                  <a:srgbClr val="FFFFFF"/>
                </a:highlight>
              </a:rPr>
              <a:t> </a:t>
            </a:r>
            <a:r>
              <a:rPr lang="ru" sz="1100">
                <a:solidFill>
                  <a:srgbClr val="001080"/>
                </a:solidFill>
                <a:highlight>
                  <a:srgbClr val="FFFFFF"/>
                </a:highlight>
              </a:rPr>
              <a:t>key</a:t>
            </a:r>
            <a:r>
              <a:rPr lang="ru" sz="1100">
                <a:solidFill>
                  <a:schemeClr val="dk1"/>
                </a:solidFill>
                <a:highlight>
                  <a:srgbClr val="FFFFFF"/>
                </a:highlight>
              </a:rPr>
              <a:t>, </a:t>
            </a:r>
            <a:r>
              <a:rPr lang="ru" sz="1100">
                <a:solidFill>
                  <a:srgbClr val="008000"/>
                </a:solidFill>
                <a:highlight>
                  <a:srgbClr val="FFFFFF"/>
                </a:highlight>
              </a:rPr>
              <a:t>// ключ виджета</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MainAxisAlignment</a:t>
            </a:r>
            <a:r>
              <a:rPr lang="ru" sz="1100">
                <a:solidFill>
                  <a:schemeClr val="dk1"/>
                </a:solidFill>
                <a:highlight>
                  <a:srgbClr val="FFFFFF"/>
                </a:highlight>
              </a:rPr>
              <a:t> </a:t>
            </a:r>
            <a:r>
              <a:rPr lang="ru" sz="1100">
                <a:solidFill>
                  <a:srgbClr val="001080"/>
                </a:solidFill>
                <a:highlight>
                  <a:srgbClr val="FFFFFF"/>
                </a:highlight>
              </a:rPr>
              <a:t>mainAxisAlignment</a:t>
            </a:r>
            <a:r>
              <a:rPr lang="ru" sz="1100">
                <a:solidFill>
                  <a:schemeClr val="dk1"/>
                </a:solidFill>
                <a:highlight>
                  <a:srgbClr val="FFFFFF"/>
                </a:highlight>
              </a:rPr>
              <a:t>: </a:t>
            </a:r>
            <a:r>
              <a:rPr lang="ru" sz="1100">
                <a:solidFill>
                  <a:srgbClr val="267F99"/>
                </a:solidFill>
                <a:highlight>
                  <a:srgbClr val="FFFFFF"/>
                </a:highlight>
              </a:rPr>
              <a:t>MainAxisAlignment</a:t>
            </a:r>
            <a:r>
              <a:rPr lang="ru" sz="1100">
                <a:solidFill>
                  <a:schemeClr val="dk1"/>
                </a:solidFill>
                <a:highlight>
                  <a:srgbClr val="FFFFFF"/>
                </a:highlight>
              </a:rPr>
              <a:t>.</a:t>
            </a:r>
            <a:r>
              <a:rPr lang="ru" sz="1100">
                <a:solidFill>
                  <a:srgbClr val="0070C1"/>
                </a:solidFill>
                <a:highlight>
                  <a:srgbClr val="FFFFFF"/>
                </a:highlight>
              </a:rPr>
              <a:t>start</a:t>
            </a:r>
            <a:r>
              <a:rPr lang="ru" sz="1100">
                <a:solidFill>
                  <a:schemeClr val="dk1"/>
                </a:solidFill>
                <a:highlight>
                  <a:srgbClr val="FFFFFF"/>
                </a:highlight>
              </a:rPr>
              <a:t>, </a:t>
            </a:r>
            <a:r>
              <a:rPr lang="ru" sz="1100">
                <a:solidFill>
                  <a:srgbClr val="008000"/>
                </a:solidFill>
                <a:highlight>
                  <a:srgbClr val="FFFFFF"/>
                </a:highlight>
              </a:rPr>
              <a:t>// направление по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MainAxisSize</a:t>
            </a:r>
            <a:r>
              <a:rPr lang="ru" sz="1100">
                <a:solidFill>
                  <a:schemeClr val="dk1"/>
                </a:solidFill>
                <a:highlight>
                  <a:srgbClr val="FFFFFF"/>
                </a:highlight>
              </a:rPr>
              <a:t> </a:t>
            </a:r>
            <a:r>
              <a:rPr lang="ru" sz="1100">
                <a:solidFill>
                  <a:srgbClr val="001080"/>
                </a:solidFill>
                <a:highlight>
                  <a:srgbClr val="FFFFFF"/>
                </a:highlight>
              </a:rPr>
              <a:t>mainAxisSize</a:t>
            </a:r>
            <a:r>
              <a:rPr lang="ru" sz="1100">
                <a:solidFill>
                  <a:schemeClr val="dk1"/>
                </a:solidFill>
                <a:highlight>
                  <a:srgbClr val="FFFFFF"/>
                </a:highlight>
              </a:rPr>
              <a:t>: </a:t>
            </a:r>
            <a:r>
              <a:rPr lang="ru" sz="1100">
                <a:solidFill>
                  <a:srgbClr val="267F99"/>
                </a:solidFill>
                <a:highlight>
                  <a:srgbClr val="FFFFFF"/>
                </a:highlight>
              </a:rPr>
              <a:t>MainAxisSize</a:t>
            </a:r>
            <a:r>
              <a:rPr lang="ru" sz="1100">
                <a:solidFill>
                  <a:schemeClr val="dk1"/>
                </a:solidFill>
                <a:highlight>
                  <a:srgbClr val="FFFFFF"/>
                </a:highlight>
              </a:rPr>
              <a:t>.</a:t>
            </a:r>
            <a:r>
              <a:rPr lang="ru" sz="1100">
                <a:solidFill>
                  <a:srgbClr val="0070C1"/>
                </a:solidFill>
                <a:highlight>
                  <a:srgbClr val="FFFFFF"/>
                </a:highlight>
              </a:rPr>
              <a:t>max</a:t>
            </a:r>
            <a:r>
              <a:rPr lang="ru" sz="1100">
                <a:solidFill>
                  <a:schemeClr val="dk1"/>
                </a:solidFill>
                <a:highlight>
                  <a:srgbClr val="FFFFFF"/>
                </a:highlight>
              </a:rPr>
              <a:t>, </a:t>
            </a:r>
            <a:r>
              <a:rPr lang="ru" sz="1100">
                <a:solidFill>
                  <a:srgbClr val="008000"/>
                </a:solidFill>
                <a:highlight>
                  <a:srgbClr val="FFFFFF"/>
                </a:highlight>
              </a:rPr>
              <a:t>// пространство, занимаемое виджетом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CrossAxisAlignment</a:t>
            </a:r>
            <a:r>
              <a:rPr lang="ru" sz="1100">
                <a:solidFill>
                  <a:schemeClr val="dk1"/>
                </a:solidFill>
                <a:highlight>
                  <a:srgbClr val="FFFFFF"/>
                </a:highlight>
              </a:rPr>
              <a:t> </a:t>
            </a:r>
            <a:r>
              <a:rPr lang="ru" sz="1100">
                <a:solidFill>
                  <a:srgbClr val="001080"/>
                </a:solidFill>
                <a:highlight>
                  <a:srgbClr val="FFFFFF"/>
                </a:highlight>
              </a:rPr>
              <a:t>crossAxisAlignment</a:t>
            </a:r>
            <a:r>
              <a:rPr lang="ru" sz="1100">
                <a:solidFill>
                  <a:schemeClr val="dk1"/>
                </a:solidFill>
                <a:highlight>
                  <a:srgbClr val="FFFFFF"/>
                </a:highlight>
              </a:rPr>
              <a:t>: </a:t>
            </a:r>
            <a:r>
              <a:rPr lang="ru" sz="1100">
                <a:solidFill>
                  <a:srgbClr val="267F99"/>
                </a:solidFill>
                <a:highlight>
                  <a:srgbClr val="FFFFFF"/>
                </a:highlight>
              </a:rPr>
              <a:t>CrossAxisAlignment</a:t>
            </a:r>
            <a:r>
              <a:rPr lang="ru" sz="1100">
                <a:solidFill>
                  <a:schemeClr val="dk1"/>
                </a:solidFill>
                <a:highlight>
                  <a:srgbClr val="FFFFFF"/>
                </a:highlight>
              </a:rPr>
              <a:t>.</a:t>
            </a:r>
            <a:r>
              <a:rPr lang="ru" sz="1100">
                <a:solidFill>
                  <a:srgbClr val="0070C1"/>
                </a:solidFill>
                <a:highlight>
                  <a:srgbClr val="FFFFFF"/>
                </a:highlight>
              </a:rPr>
              <a:t>center</a:t>
            </a:r>
            <a:r>
              <a:rPr lang="ru" sz="1100">
                <a:solidFill>
                  <a:schemeClr val="dk1"/>
                </a:solidFill>
                <a:highlight>
                  <a:srgbClr val="FFFFFF"/>
                </a:highlight>
              </a:rPr>
              <a:t>, </a:t>
            </a:r>
            <a:r>
              <a:rPr lang="ru" sz="1100">
                <a:solidFill>
                  <a:srgbClr val="008000"/>
                </a:solidFill>
                <a:highlight>
                  <a:srgbClr val="FFFFFF"/>
                </a:highlight>
              </a:rPr>
              <a:t>// выравнивание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TextDirection</a:t>
            </a:r>
            <a:r>
              <a:rPr lang="ru" sz="1100">
                <a:solidFill>
                  <a:schemeClr val="dk1"/>
                </a:solidFill>
                <a:highlight>
                  <a:srgbClr val="FFFFFF"/>
                </a:highlight>
              </a:rPr>
              <a:t> </a:t>
            </a:r>
            <a:r>
              <a:rPr lang="ru" sz="1100">
                <a:solidFill>
                  <a:srgbClr val="001080"/>
                </a:solidFill>
                <a:highlight>
                  <a:srgbClr val="FFFFFF"/>
                </a:highlight>
              </a:rPr>
              <a:t>textDirection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VerticalDirection</a:t>
            </a:r>
            <a:r>
              <a:rPr lang="ru" sz="1100">
                <a:solidFill>
                  <a:schemeClr val="dk1"/>
                </a:solidFill>
                <a:highlight>
                  <a:srgbClr val="FFFFFF"/>
                </a:highlight>
              </a:rPr>
              <a:t> </a:t>
            </a:r>
            <a:r>
              <a:rPr lang="ru" sz="1100">
                <a:solidFill>
                  <a:srgbClr val="001080"/>
                </a:solidFill>
                <a:highlight>
                  <a:srgbClr val="FFFFFF"/>
                </a:highlight>
              </a:rPr>
              <a:t>verticalDirection</a:t>
            </a:r>
            <a:r>
              <a:rPr lang="ru" sz="1100">
                <a:solidFill>
                  <a:schemeClr val="dk1"/>
                </a:solidFill>
                <a:highlight>
                  <a:srgbClr val="FFFFFF"/>
                </a:highlight>
              </a:rPr>
              <a:t>: </a:t>
            </a:r>
            <a:r>
              <a:rPr lang="ru" sz="1100">
                <a:solidFill>
                  <a:srgbClr val="267F99"/>
                </a:solidFill>
                <a:highlight>
                  <a:srgbClr val="FFFFFF"/>
                </a:highlight>
              </a:rPr>
              <a:t>VerticalDirection</a:t>
            </a:r>
            <a:r>
              <a:rPr lang="ru" sz="1100">
                <a:solidFill>
                  <a:schemeClr val="dk1"/>
                </a:solidFill>
                <a:highlight>
                  <a:srgbClr val="FFFFFF"/>
                </a:highlight>
              </a:rPr>
              <a:t>.</a:t>
            </a:r>
            <a:r>
              <a:rPr lang="ru" sz="1100">
                <a:solidFill>
                  <a:srgbClr val="0070C1"/>
                </a:solidFill>
                <a:highlight>
                  <a:srgbClr val="FFFFFF"/>
                </a:highlight>
              </a:rPr>
              <a:t>down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TextBaseline</a:t>
            </a:r>
            <a:r>
              <a:rPr lang="ru" sz="1100">
                <a:solidFill>
                  <a:schemeClr val="dk1"/>
                </a:solidFill>
                <a:highlight>
                  <a:srgbClr val="FFFFFF"/>
                </a:highlight>
              </a:rPr>
              <a:t> </a:t>
            </a:r>
            <a:r>
              <a:rPr lang="ru" sz="1100">
                <a:solidFill>
                  <a:srgbClr val="001080"/>
                </a:solidFill>
                <a:highlight>
                  <a:srgbClr val="FFFFFF"/>
                </a:highlight>
              </a:rPr>
              <a:t>textBaseline</a:t>
            </a:r>
            <a:r>
              <a:rPr lang="ru" sz="1100">
                <a:solidFill>
                  <a:schemeClr val="dk1"/>
                </a:solidFill>
                <a:highlight>
                  <a:srgbClr val="FFFFFF"/>
                </a:highlight>
              </a:rPr>
              <a:t>, </a:t>
            </a:r>
            <a:r>
              <a:rPr lang="ru" sz="1100">
                <a:solidFill>
                  <a:srgbClr val="008000"/>
                </a:solidFill>
                <a:highlight>
                  <a:srgbClr val="FFFFFF"/>
                </a:highlight>
              </a:rPr>
              <a:t>// базовая линия для выравнивания элементов</a:t>
            </a:r>
            <a:endParaRPr sz="1100">
              <a:solidFill>
                <a:srgbClr val="008000"/>
              </a:solidFill>
              <a:highlight>
                <a:srgbClr val="FFFFFF"/>
              </a:highlight>
            </a:endParaRPr>
          </a:p>
          <a:p>
            <a:pPr marL="457200" lvl="0" indent="0" algn="l" rtl="0">
              <a:lnSpc>
                <a:spcPct val="115000"/>
              </a:lnSpc>
              <a:spcBef>
                <a:spcPts val="1200"/>
              </a:spcBef>
              <a:spcAft>
                <a:spcPts val="0"/>
              </a:spcAft>
              <a:buClr>
                <a:schemeClr val="dk1"/>
              </a:buClr>
              <a:buSzPts val="1100"/>
              <a:buFont typeface="Arial"/>
              <a:buNone/>
            </a:pPr>
            <a:r>
              <a:rPr lang="ru" sz="1100">
                <a:solidFill>
                  <a:srgbClr val="267F99"/>
                </a:solidFill>
                <a:highlight>
                  <a:srgbClr val="FFFFFF"/>
                </a:highlight>
              </a:rPr>
              <a:t>List</a:t>
            </a:r>
            <a:r>
              <a:rPr lang="ru" sz="1100">
                <a:solidFill>
                  <a:schemeClr val="dk1"/>
                </a:solidFill>
                <a:highlight>
                  <a:srgbClr val="FFFFFF"/>
                </a:highlight>
              </a:rPr>
              <a:t>&lt;</a:t>
            </a:r>
            <a:r>
              <a:rPr lang="ru" sz="1100">
                <a:solidFill>
                  <a:srgbClr val="267F99"/>
                </a:solidFill>
                <a:highlight>
                  <a:srgbClr val="FFFFFF"/>
                </a:highlight>
              </a:rPr>
              <a:t>Widget</a:t>
            </a:r>
            <a:r>
              <a:rPr lang="ru" sz="1100">
                <a:solidFill>
                  <a:schemeClr val="dk1"/>
                </a:solidFill>
                <a:highlight>
                  <a:srgbClr val="FFFFFF"/>
                </a:highlight>
              </a:rPr>
              <a:t>&gt; </a:t>
            </a:r>
            <a:r>
              <a:rPr lang="ru" sz="1100">
                <a:solidFill>
                  <a:srgbClr val="001080"/>
                </a:solidFill>
                <a:highlight>
                  <a:srgbClr val="FFFFFF"/>
                </a:highlight>
              </a:rPr>
              <a:t>children</a:t>
            </a:r>
            <a:r>
              <a:rPr lang="ru" sz="1100">
                <a:solidFill>
                  <a:schemeClr val="dk1"/>
                </a:solidFill>
                <a:highlight>
                  <a:srgbClr val="FFFFFF"/>
                </a:highlight>
              </a:rPr>
              <a:t>: </a:t>
            </a:r>
            <a:r>
              <a:rPr lang="ru" sz="1100">
                <a:solidFill>
                  <a:srgbClr val="0000FF"/>
                </a:solidFill>
                <a:highlight>
                  <a:srgbClr val="FFFFFF"/>
                </a:highlight>
              </a:rPr>
              <a:t>const</a:t>
            </a:r>
            <a:r>
              <a:rPr lang="ru" sz="1100">
                <a:solidFill>
                  <a:schemeClr val="dk1"/>
                </a:solidFill>
                <a:highlight>
                  <a:srgbClr val="FFFFFF"/>
                </a:highlight>
              </a:rPr>
              <a:t> [] </a:t>
            </a:r>
            <a:r>
              <a:rPr lang="ru" sz="1100">
                <a:solidFill>
                  <a:srgbClr val="008000"/>
                </a:solidFill>
                <a:highlight>
                  <a:srgbClr val="FFFFFF"/>
                </a:highlight>
              </a:rPr>
              <a:t>// набор вложенных элементов</a:t>
            </a:r>
            <a:endParaRPr sz="1100">
              <a:solidFill>
                <a:srgbClr val="008000"/>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ru" sz="1100">
                <a:solidFill>
                  <a:schemeClr val="dk1"/>
                </a:solidFill>
                <a:highlight>
                  <a:srgbClr val="FFFFFF"/>
                </a:highlight>
              </a:rPr>
              <a:t>})</a:t>
            </a:r>
            <a:endParaRPr sz="11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443" name="Google Shape;443;p59"/>
          <p:cNvPicPr preferRelativeResize="0"/>
          <p:nvPr/>
        </p:nvPicPr>
        <p:blipFill>
          <a:blip r:embed="rId3">
            <a:alphaModFix/>
          </a:blip>
          <a:stretch>
            <a:fillRect/>
          </a:stretch>
        </p:blipFill>
        <p:spPr>
          <a:xfrm>
            <a:off x="5491920" y="3678745"/>
            <a:ext cx="3262400" cy="1113850"/>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0"/>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pic>
        <p:nvPicPr>
          <p:cNvPr id="449" name="Google Shape;449;p60"/>
          <p:cNvPicPr preferRelativeResize="0"/>
          <p:nvPr/>
        </p:nvPicPr>
        <p:blipFill>
          <a:blip r:embed="rId3">
            <a:alphaModFix/>
          </a:blip>
          <a:stretch>
            <a:fillRect/>
          </a:stretch>
        </p:blipFill>
        <p:spPr>
          <a:xfrm>
            <a:off x="4374800" y="3049331"/>
            <a:ext cx="4340976" cy="1760500"/>
          </a:xfrm>
          <a:prstGeom prst="rect">
            <a:avLst/>
          </a:prstGeom>
          <a:noFill/>
          <a:ln>
            <a:noFill/>
          </a:ln>
        </p:spPr>
      </p:pic>
      <p:sp>
        <p:nvSpPr>
          <p:cNvPr id="450" name="Google Shape;450;p60"/>
          <p:cNvSpPr txBox="1"/>
          <p:nvPr/>
        </p:nvSpPr>
        <p:spPr>
          <a:xfrm>
            <a:off x="430300" y="904050"/>
            <a:ext cx="4454700" cy="3848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Clr>
                <a:schemeClr val="dk1"/>
              </a:buClr>
              <a:buSzPts val="1100"/>
              <a:buFont typeface="Arial"/>
              <a:buNone/>
            </a:pPr>
            <a:r>
              <a:rPr lang="ru">
                <a:solidFill>
                  <a:srgbClr val="001080"/>
                </a:solidFill>
                <a:highlight>
                  <a:srgbClr val="FFFFFF"/>
                </a:highlight>
              </a:rPr>
              <a:t>@override</a:t>
            </a:r>
            <a:endParaRPr>
              <a:solidFill>
                <a:srgbClr val="001080"/>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rgbClr val="267F99"/>
                </a:solidFill>
                <a:highlight>
                  <a:srgbClr val="FFFFFF"/>
                </a:highlight>
              </a:rPr>
              <a:t>Widget</a:t>
            </a:r>
            <a:r>
              <a:rPr lang="ru">
                <a:solidFill>
                  <a:schemeClr val="dk1"/>
                </a:solidFill>
                <a:highlight>
                  <a:srgbClr val="FFFFFF"/>
                </a:highlight>
              </a:rPr>
              <a:t> </a:t>
            </a:r>
            <a:r>
              <a:rPr lang="ru">
                <a:solidFill>
                  <a:srgbClr val="795E26"/>
                </a:solidFill>
                <a:highlight>
                  <a:srgbClr val="FFFFFF"/>
                </a:highlight>
              </a:rPr>
              <a:t>build</a:t>
            </a:r>
            <a:r>
              <a:rPr lang="ru">
                <a:solidFill>
                  <a:schemeClr val="dk1"/>
                </a:solidFill>
                <a:highlight>
                  <a:srgbClr val="FFFFFF"/>
                </a:highlight>
              </a:rPr>
              <a:t>(</a:t>
            </a:r>
            <a:r>
              <a:rPr lang="ru">
                <a:solidFill>
                  <a:srgbClr val="267F99"/>
                </a:solidFill>
                <a:highlight>
                  <a:srgbClr val="FFFFFF"/>
                </a:highlight>
              </a:rPr>
              <a:t>BuildContext</a:t>
            </a:r>
            <a:r>
              <a:rPr lang="ru">
                <a:solidFill>
                  <a:schemeClr val="dk1"/>
                </a:solidFill>
                <a:highlight>
                  <a:srgbClr val="FFFFFF"/>
                </a:highlight>
              </a:rPr>
              <a:t> </a:t>
            </a:r>
            <a:r>
              <a:rPr lang="ru">
                <a:solidFill>
                  <a:srgbClr val="001080"/>
                </a:solidFill>
                <a:highlight>
                  <a:srgbClr val="FFFFFF"/>
                </a:highlight>
              </a:rPr>
              <a:t>context</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MaterialApp</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debugShowCheckedModeBanner</a:t>
            </a:r>
            <a:r>
              <a:rPr lang="ru">
                <a:solidFill>
                  <a:schemeClr val="dk1"/>
                </a:solidFill>
                <a:highlight>
                  <a:srgbClr val="FFFFFF"/>
                </a:highlight>
              </a:rPr>
              <a:t>: </a:t>
            </a:r>
            <a:r>
              <a:rPr lang="ru">
                <a:solidFill>
                  <a:srgbClr val="0000FF"/>
                </a:solidFill>
                <a:highlight>
                  <a:srgbClr val="FFFFFF"/>
                </a:highlight>
              </a:rPr>
              <a:t>false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home</a:t>
            </a:r>
            <a:r>
              <a:rPr lang="ru">
                <a:solidFill>
                  <a:schemeClr val="dk1"/>
                </a:solidFill>
                <a:highlight>
                  <a:srgbClr val="FFFFFF"/>
                </a:highlight>
              </a:rPr>
              <a:t>: </a:t>
            </a:r>
            <a:r>
              <a:rPr lang="ru">
                <a:solidFill>
                  <a:srgbClr val="267F99"/>
                </a:solidFill>
                <a:highlight>
                  <a:srgbClr val="FFFFFF"/>
                </a:highlight>
              </a:rPr>
              <a:t>Scaffold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r>
              <a:rPr lang="ru">
                <a:solidFill>
                  <a:srgbClr val="001080"/>
                </a:solidFill>
                <a:highlight>
                  <a:srgbClr val="FFFFFF"/>
                </a:highlight>
              </a:rPr>
              <a:t>body</a:t>
            </a:r>
            <a:r>
              <a:rPr lang="ru">
                <a:solidFill>
                  <a:schemeClr val="dk1"/>
                </a:solidFill>
                <a:highlight>
                  <a:srgbClr val="FFFFFF"/>
                </a:highlight>
              </a:rPr>
              <a:t>: </a:t>
            </a:r>
            <a:r>
              <a:rPr lang="ru" b="1">
                <a:solidFill>
                  <a:srgbClr val="267F99"/>
                </a:solidFill>
                <a:highlight>
                  <a:srgbClr val="FFFFFF"/>
                </a:highlight>
              </a:rPr>
              <a:t>Row</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001080"/>
                </a:solidFill>
                <a:highlight>
                  <a:srgbClr val="FFFFFF"/>
                </a:highlight>
              </a:rPr>
              <a:t>mainAxisAlignment</a:t>
            </a:r>
            <a:r>
              <a:rPr lang="ru" b="1">
                <a:solidFill>
                  <a:schemeClr val="dk1"/>
                </a:solidFill>
                <a:highlight>
                  <a:srgbClr val="FFFFFF"/>
                </a:highlight>
              </a:rPr>
              <a:t>: </a:t>
            </a:r>
            <a:r>
              <a:rPr lang="ru" b="1">
                <a:solidFill>
                  <a:srgbClr val="267F99"/>
                </a:solidFill>
                <a:highlight>
                  <a:srgbClr val="FFFFFF"/>
                </a:highlight>
              </a:rPr>
              <a:t>MainAxisAlignment</a:t>
            </a:r>
            <a:r>
              <a:rPr lang="ru" b="1">
                <a:solidFill>
                  <a:schemeClr val="dk1"/>
                </a:solidFill>
                <a:highlight>
                  <a:srgbClr val="FFFFFF"/>
                </a:highlight>
              </a:rPr>
              <a:t>.</a:t>
            </a:r>
            <a:r>
              <a:rPr lang="ru" b="1">
                <a:solidFill>
                  <a:srgbClr val="0070C1"/>
                </a:solidFill>
                <a:highlight>
                  <a:srgbClr val="FFFFFF"/>
                </a:highlight>
              </a:rPr>
              <a:t>end</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001080"/>
                </a:solidFill>
                <a:highlight>
                  <a:srgbClr val="FFFFFF"/>
                </a:highlight>
              </a:rPr>
              <a:t>children</a:t>
            </a: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'1</a:t>
            </a:r>
            <a:r>
              <a:rPr lang="ru" b="1">
                <a:solidFill>
                  <a:srgbClr val="A31515"/>
                </a:solidFill>
                <a:highlight>
                  <a:srgbClr val="FFFFFF"/>
                </a:highlight>
                <a:latin typeface="MS Gothic"/>
                <a:ea typeface="MS Gothic"/>
                <a:cs typeface="MS Gothic"/>
                <a:sym typeface="MS Gothic"/>
              </a:rPr>
              <a:t>✩</a:t>
            </a:r>
            <a:r>
              <a:rPr lang="ru" b="1">
                <a:solidFill>
                  <a:srgbClr val="A31515"/>
                </a:solidFill>
                <a:highlight>
                  <a:srgbClr val="FFFFFF"/>
                </a:highlight>
              </a:rPr>
              <a:t>'</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'2☼'</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r>
              <a:rPr lang="ru" b="1">
                <a:solidFill>
                  <a:srgbClr val="267F99"/>
                </a:solidFill>
                <a:highlight>
                  <a:srgbClr val="FFFFFF"/>
                </a:highlight>
              </a:rPr>
              <a:t>Text</a:t>
            </a:r>
            <a:r>
              <a:rPr lang="ru" b="1">
                <a:solidFill>
                  <a:schemeClr val="dk1"/>
                </a:solidFill>
                <a:highlight>
                  <a:srgbClr val="FFFFFF"/>
                </a:highlight>
              </a:rPr>
              <a:t> (</a:t>
            </a:r>
            <a:r>
              <a:rPr lang="ru" b="1">
                <a:solidFill>
                  <a:srgbClr val="A31515"/>
                </a:solidFill>
                <a:highlight>
                  <a:srgbClr val="FFFFFF"/>
                </a:highlight>
              </a:rPr>
              <a:t>'3</a:t>
            </a:r>
            <a:r>
              <a:rPr lang="ru" b="1">
                <a:solidFill>
                  <a:srgbClr val="A31515"/>
                </a:solidFill>
                <a:highlight>
                  <a:srgbClr val="FFFFFF"/>
                </a:highlight>
                <a:latin typeface="MS Gothic"/>
                <a:ea typeface="MS Gothic"/>
                <a:cs typeface="MS Gothic"/>
                <a:sym typeface="MS Gothic"/>
              </a:rPr>
              <a:t>☽</a:t>
            </a:r>
            <a:r>
              <a:rPr lang="ru" b="1">
                <a:solidFill>
                  <a:srgbClr val="A31515"/>
                </a:solidFill>
                <a:highlight>
                  <a:srgbClr val="FFFFFF"/>
                </a:highlight>
              </a:rPr>
              <a:t>'</a:t>
            </a:r>
            <a:r>
              <a:rPr lang="ru" b="1">
                <a:solidFill>
                  <a:schemeClr val="dk1"/>
                </a:solidFill>
                <a:highlight>
                  <a:srgbClr val="FFFFFF"/>
                </a:highlight>
              </a:rPr>
              <a:t>),</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b="1">
                <a:solidFill>
                  <a:schemeClr val="dk1"/>
                </a:solidFill>
                <a:highlight>
                  <a:srgbClr val="FFFFFF"/>
                </a:highlight>
              </a:rPr>
              <a:t>      ),</a:t>
            </a:r>
            <a:endParaRPr b="1">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61"/>
          <p:cNvSpPr txBox="1"/>
          <p:nvPr/>
        </p:nvSpPr>
        <p:spPr>
          <a:xfrm>
            <a:off x="223425" y="297575"/>
            <a:ext cx="3632100" cy="412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b="1" i="1">
                <a:latin typeface="Times New Roman"/>
                <a:ea typeface="Times New Roman"/>
                <a:cs typeface="Times New Roman"/>
                <a:sym typeface="Times New Roman"/>
              </a:rPr>
              <a:t>Параметр mainAxisAlignment </a:t>
            </a:r>
            <a:r>
              <a:rPr lang="ru" sz="1800">
                <a:latin typeface="Times New Roman"/>
                <a:ea typeface="Times New Roman"/>
                <a:cs typeface="Times New Roman"/>
                <a:sym typeface="Times New Roman"/>
              </a:rPr>
              <a:t>конструктора позволяет настроить позиционирование вложенных элементов по горизонтали. Он представляет тип MainAxisAlignment и может принимать следующие значения:</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MainAxisAlignment.center</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MainAxisAlignment.end</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MainAxisAlignment.start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MainAxisAlignment.spaceBetween</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MainAxisAlignment.spaceEvenly</a:t>
            </a:r>
            <a:endParaRPr sz="1800">
              <a:solidFill>
                <a:schemeClr val="dk1"/>
              </a:solidFill>
              <a:latin typeface="Times New Roman"/>
              <a:ea typeface="Times New Roman"/>
              <a:cs typeface="Times New Roman"/>
              <a:sym typeface="Times New Roman"/>
            </a:endParaRPr>
          </a:p>
          <a:p>
            <a:pPr marL="0" lvl="0" indent="0" algn="l" rtl="0">
              <a:spcBef>
                <a:spcPts val="200"/>
              </a:spcBef>
              <a:spcAft>
                <a:spcPts val="0"/>
              </a:spcAft>
              <a:buNone/>
            </a:pPr>
            <a:endParaRPr sz="1800">
              <a:latin typeface="Times New Roman"/>
              <a:ea typeface="Times New Roman"/>
              <a:cs typeface="Times New Roman"/>
              <a:sym typeface="Times New Roman"/>
            </a:endParaRPr>
          </a:p>
        </p:txBody>
      </p:sp>
      <p:pic>
        <p:nvPicPr>
          <p:cNvPr id="456" name="Google Shape;456;p61"/>
          <p:cNvPicPr preferRelativeResize="0"/>
          <p:nvPr/>
        </p:nvPicPr>
        <p:blipFill>
          <a:blip r:embed="rId3">
            <a:alphaModFix/>
          </a:blip>
          <a:stretch>
            <a:fillRect/>
          </a:stretch>
        </p:blipFill>
        <p:spPr>
          <a:xfrm>
            <a:off x="3855425" y="496850"/>
            <a:ext cx="5029700" cy="4238076"/>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176050"/>
            <a:ext cx="8520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4000" b="1">
                <a:solidFill>
                  <a:srgbClr val="4A86E8"/>
                </a:solidFill>
                <a:latin typeface="Times New Roman"/>
                <a:ea typeface="Times New Roman"/>
                <a:cs typeface="Times New Roman"/>
                <a:sym typeface="Times New Roman"/>
              </a:rPr>
              <a:t>Типы layout виджетов </a:t>
            </a:r>
            <a:endParaRPr sz="4000" b="1">
              <a:solidFill>
                <a:srgbClr val="4A86E8"/>
              </a:solidFill>
            </a:endParaRPr>
          </a:p>
        </p:txBody>
      </p:sp>
      <p:sp>
        <p:nvSpPr>
          <p:cNvPr id="144" name="Google Shape;144;p27"/>
          <p:cNvSpPr txBox="1"/>
          <p:nvPr/>
        </p:nvSpPr>
        <p:spPr>
          <a:xfrm>
            <a:off x="137775" y="1063900"/>
            <a:ext cx="4362900" cy="554100"/>
          </a:xfrm>
          <a:prstGeom prst="rect">
            <a:avLst/>
          </a:prstGeom>
          <a:solidFill>
            <a:srgbClr val="4A86E8"/>
          </a:solidFill>
          <a:ln>
            <a:noFill/>
          </a:ln>
        </p:spPr>
        <p:txBody>
          <a:bodyPr spcFirstLastPara="1" wrap="square" lIns="91425" tIns="91425" rIns="91425" bIns="91425" anchor="t" anchorCtr="0">
            <a:spAutoFit/>
          </a:bodyPr>
          <a:lstStyle/>
          <a:p>
            <a:pPr marL="457200" lvl="0" indent="-381000" algn="ctr" rtl="0">
              <a:spcBef>
                <a:spcPts val="0"/>
              </a:spcBef>
              <a:spcAft>
                <a:spcPts val="0"/>
              </a:spcAft>
              <a:buClr>
                <a:schemeClr val="lt1"/>
              </a:buClr>
              <a:buSzPts val="2400"/>
              <a:buFont typeface="Times New Roman"/>
              <a:buChar char="❏"/>
            </a:pPr>
            <a:r>
              <a:rPr lang="ru" sz="2400" b="1">
                <a:solidFill>
                  <a:schemeClr val="lt1"/>
                </a:solidFill>
                <a:latin typeface="Times New Roman"/>
                <a:ea typeface="Times New Roman"/>
                <a:cs typeface="Times New Roman"/>
                <a:sym typeface="Times New Roman"/>
              </a:rPr>
              <a:t>Single-child layout widgets</a:t>
            </a:r>
            <a:r>
              <a:rPr lang="ru" sz="2400" b="1">
                <a:solidFill>
                  <a:srgbClr val="4A86E8"/>
                </a:solidFill>
                <a:latin typeface="Times New Roman"/>
                <a:ea typeface="Times New Roman"/>
                <a:cs typeface="Times New Roman"/>
                <a:sym typeface="Times New Roman"/>
              </a:rPr>
              <a:t>s</a:t>
            </a:r>
            <a:endParaRPr sz="2400"/>
          </a:p>
        </p:txBody>
      </p:sp>
      <p:sp>
        <p:nvSpPr>
          <p:cNvPr id="145" name="Google Shape;145;p27"/>
          <p:cNvSpPr txBox="1"/>
          <p:nvPr/>
        </p:nvSpPr>
        <p:spPr>
          <a:xfrm>
            <a:off x="4572000" y="1063900"/>
            <a:ext cx="4362900" cy="554100"/>
          </a:xfrm>
          <a:prstGeom prst="rect">
            <a:avLst/>
          </a:prstGeom>
          <a:solidFill>
            <a:srgbClr val="4A86E8"/>
          </a:solidFill>
          <a:ln>
            <a:noFill/>
          </a:ln>
        </p:spPr>
        <p:txBody>
          <a:bodyPr spcFirstLastPara="1" wrap="square" lIns="91425" tIns="91425" rIns="91425" bIns="91425" anchor="t" anchorCtr="0">
            <a:spAutoFit/>
          </a:bodyPr>
          <a:lstStyle/>
          <a:p>
            <a:pPr marL="457200" lvl="0" indent="-381000" algn="ctr" rtl="0">
              <a:spcBef>
                <a:spcPts val="0"/>
              </a:spcBef>
              <a:spcAft>
                <a:spcPts val="0"/>
              </a:spcAft>
              <a:buClr>
                <a:schemeClr val="lt1"/>
              </a:buClr>
              <a:buSzPts val="2400"/>
              <a:buFont typeface="Times New Roman"/>
              <a:buChar char="❏"/>
            </a:pPr>
            <a:r>
              <a:rPr lang="ru" sz="2400" b="1">
                <a:solidFill>
                  <a:schemeClr val="lt1"/>
                </a:solidFill>
                <a:latin typeface="Times New Roman"/>
                <a:ea typeface="Times New Roman"/>
                <a:cs typeface="Times New Roman"/>
                <a:sym typeface="Times New Roman"/>
              </a:rPr>
              <a:t>Multi-child layout widgets</a:t>
            </a:r>
            <a:r>
              <a:rPr lang="ru" sz="2400" b="1">
                <a:solidFill>
                  <a:srgbClr val="4A86E8"/>
                </a:solidFill>
                <a:latin typeface="Times New Roman"/>
                <a:ea typeface="Times New Roman"/>
                <a:cs typeface="Times New Roman"/>
                <a:sym typeface="Times New Roman"/>
              </a:rPr>
              <a:t>s</a:t>
            </a:r>
            <a:endParaRPr sz="2400"/>
          </a:p>
        </p:txBody>
      </p:sp>
      <p:sp>
        <p:nvSpPr>
          <p:cNvPr id="146" name="Google Shape;146;p27"/>
          <p:cNvSpPr/>
          <p:nvPr/>
        </p:nvSpPr>
        <p:spPr>
          <a:xfrm>
            <a:off x="156975" y="1576750"/>
            <a:ext cx="4324500" cy="3360000"/>
          </a:xfrm>
          <a:prstGeom prst="rect">
            <a:avLst/>
          </a:prstGeom>
          <a:solidFill>
            <a:schemeClr val="l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7"/>
          <p:cNvSpPr/>
          <p:nvPr/>
        </p:nvSpPr>
        <p:spPr>
          <a:xfrm>
            <a:off x="4591200" y="1618000"/>
            <a:ext cx="4324500" cy="3360000"/>
          </a:xfrm>
          <a:prstGeom prst="rect">
            <a:avLst/>
          </a:prstGeom>
          <a:solidFill>
            <a:schemeClr val="l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7"/>
          <p:cNvSpPr txBox="1"/>
          <p:nvPr/>
        </p:nvSpPr>
        <p:spPr>
          <a:xfrm>
            <a:off x="191350" y="1622650"/>
            <a:ext cx="4049100" cy="34170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Align</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AspectRatio</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Baseline Center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ConstrainedBox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Container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Padding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SizedBox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Transform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Expanded</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FittedBox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LimitedBox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Offstage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OverflowBox </a:t>
            </a:r>
            <a:endParaRPr sz="1500">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ru" sz="1500">
                <a:latin typeface="Times New Roman"/>
                <a:ea typeface="Times New Roman"/>
                <a:cs typeface="Times New Roman"/>
                <a:sym typeface="Times New Roman"/>
              </a:rPr>
              <a:t>SizedOverflowBox</a:t>
            </a:r>
            <a:endParaRPr sz="1500">
              <a:latin typeface="Times New Roman"/>
              <a:ea typeface="Times New Roman"/>
              <a:cs typeface="Times New Roman"/>
              <a:sym typeface="Times New Roman"/>
            </a:endParaRPr>
          </a:p>
        </p:txBody>
      </p:sp>
      <p:sp>
        <p:nvSpPr>
          <p:cNvPr id="149" name="Google Shape;149;p27"/>
          <p:cNvSpPr txBox="1"/>
          <p:nvPr/>
        </p:nvSpPr>
        <p:spPr>
          <a:xfrm>
            <a:off x="4753150" y="1729800"/>
            <a:ext cx="3076800" cy="3140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CustomMultiChildLayout</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solidFill>
                  <a:schemeClr val="dk1"/>
                </a:solidFill>
                <a:latin typeface="Times New Roman"/>
                <a:ea typeface="Times New Roman"/>
                <a:cs typeface="Times New Roman"/>
                <a:sym typeface="Times New Roman"/>
              </a:rPr>
              <a:t>Column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Flow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GridView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IndexedStack</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LayoutBuilder</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ListBody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ListView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Row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Stack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Table </a:t>
            </a:r>
            <a:endParaRPr sz="1600">
              <a:latin typeface="Times New Roman"/>
              <a:ea typeface="Times New Roman"/>
              <a:cs typeface="Times New Roman"/>
              <a:sym typeface="Times New Roman"/>
            </a:endParaRPr>
          </a:p>
          <a:p>
            <a:pPr marL="457200" lvl="0" indent="-330200" algn="l" rtl="0">
              <a:spcBef>
                <a:spcPts val="0"/>
              </a:spcBef>
              <a:spcAft>
                <a:spcPts val="0"/>
              </a:spcAft>
              <a:buSzPts val="1600"/>
              <a:buFont typeface="Times New Roman"/>
              <a:buChar char="❏"/>
            </a:pPr>
            <a:r>
              <a:rPr lang="ru" sz="1600">
                <a:latin typeface="Times New Roman"/>
                <a:ea typeface="Times New Roman"/>
                <a:cs typeface="Times New Roman"/>
                <a:sym typeface="Times New Roman"/>
              </a:rPr>
              <a:t>Wrap</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p:nvPr/>
        </p:nvSpPr>
        <p:spPr>
          <a:xfrm>
            <a:off x="346250" y="302125"/>
            <a:ext cx="8301900" cy="361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b="1" i="1">
                <a:latin typeface="Times New Roman"/>
                <a:ea typeface="Times New Roman"/>
                <a:cs typeface="Times New Roman"/>
                <a:sym typeface="Times New Roman"/>
              </a:rPr>
              <a:t>Параметр crossAxisAlignment</a:t>
            </a:r>
            <a:r>
              <a:rPr lang="ru" sz="1800">
                <a:latin typeface="Times New Roman"/>
                <a:ea typeface="Times New Roman"/>
                <a:cs typeface="Times New Roman"/>
                <a:sym typeface="Times New Roman"/>
              </a:rPr>
              <a:t> в конструкторе Row указывает, как вложенные виджеты будут располагаться по вертикали. Этот параметр представляет класс CrossAxisAlignment и может принимать следующие значения:</a:t>
            </a:r>
            <a:endParaRPr sz="18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CrossAxisAlignment.center</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CrossAxisAlignment.end</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CrossAxisAlignment.start</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CrossAxisAlignment.stretch</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20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CrossAxisAlignment.baseline</a:t>
            </a:r>
            <a:endParaRPr sz="18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endParaRPr sz="180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sz="1800">
              <a:latin typeface="Times New Roman"/>
              <a:ea typeface="Times New Roman"/>
              <a:cs typeface="Times New Roman"/>
              <a:sym typeface="Times New Roman"/>
            </a:endParaRPr>
          </a:p>
        </p:txBody>
      </p:sp>
      <p:pic>
        <p:nvPicPr>
          <p:cNvPr id="462" name="Google Shape;462;p62"/>
          <p:cNvPicPr preferRelativeResize="0"/>
          <p:nvPr/>
        </p:nvPicPr>
        <p:blipFill>
          <a:blip r:embed="rId3">
            <a:alphaModFix/>
          </a:blip>
          <a:stretch>
            <a:fillRect/>
          </a:stretch>
        </p:blipFill>
        <p:spPr>
          <a:xfrm>
            <a:off x="727225" y="3280350"/>
            <a:ext cx="7305675" cy="1285875"/>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63"/>
          <p:cNvSpPr txBox="1"/>
          <p:nvPr/>
        </p:nvSpPr>
        <p:spPr>
          <a:xfrm>
            <a:off x="236475" y="244650"/>
            <a:ext cx="770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Элемент Row занимает высоту по содержимому.</a:t>
            </a:r>
            <a:endParaRPr sz="1800">
              <a:latin typeface="Times New Roman"/>
              <a:ea typeface="Times New Roman"/>
              <a:cs typeface="Times New Roman"/>
              <a:sym typeface="Times New Roman"/>
            </a:endParaRPr>
          </a:p>
        </p:txBody>
      </p:sp>
      <p:pic>
        <p:nvPicPr>
          <p:cNvPr id="468" name="Google Shape;468;p63"/>
          <p:cNvPicPr preferRelativeResize="0"/>
          <p:nvPr/>
        </p:nvPicPr>
        <p:blipFill>
          <a:blip r:embed="rId3">
            <a:alphaModFix/>
          </a:blip>
          <a:stretch>
            <a:fillRect/>
          </a:stretch>
        </p:blipFill>
        <p:spPr>
          <a:xfrm>
            <a:off x="311475" y="743425"/>
            <a:ext cx="3526665" cy="504825"/>
          </a:xfrm>
          <a:prstGeom prst="rect">
            <a:avLst/>
          </a:prstGeom>
          <a:noFill/>
          <a:ln>
            <a:noFill/>
          </a:ln>
        </p:spPr>
      </p:pic>
      <p:sp>
        <p:nvSpPr>
          <p:cNvPr id="469" name="Google Shape;469;p63"/>
          <p:cNvSpPr txBox="1"/>
          <p:nvPr/>
        </p:nvSpPr>
        <p:spPr>
          <a:xfrm>
            <a:off x="236475" y="1438100"/>
            <a:ext cx="30906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Calibri"/>
                <a:ea typeface="Calibri"/>
                <a:cs typeface="Calibri"/>
                <a:sym typeface="Calibri"/>
              </a:rPr>
              <a:t>* Для просмотра размеров виджета удобно использовать </a:t>
            </a:r>
            <a:r>
              <a:rPr lang="ru" sz="1800" b="1" i="1">
                <a:latin typeface="Calibri"/>
                <a:ea typeface="Calibri"/>
                <a:cs typeface="Calibri"/>
                <a:sym typeface="Calibri"/>
              </a:rPr>
              <a:t>инструмент Widget Inspector</a:t>
            </a:r>
            <a:r>
              <a:rPr lang="ru" sz="1800">
                <a:latin typeface="Calibri"/>
                <a:ea typeface="Calibri"/>
                <a:cs typeface="Calibri"/>
                <a:sym typeface="Calibri"/>
              </a:rPr>
              <a:t>.</a:t>
            </a:r>
            <a:endParaRPr sz="1800">
              <a:latin typeface="Calibri"/>
              <a:ea typeface="Calibri"/>
              <a:cs typeface="Calibri"/>
              <a:sym typeface="Calibri"/>
            </a:endParaRPr>
          </a:p>
          <a:p>
            <a:pPr marL="0" lvl="0" indent="0" algn="l" rtl="0">
              <a:spcBef>
                <a:spcPts val="0"/>
              </a:spcBef>
              <a:spcAft>
                <a:spcPts val="0"/>
              </a:spcAft>
              <a:buNone/>
            </a:pPr>
            <a:r>
              <a:rPr lang="ru" sz="1800">
                <a:latin typeface="Calibri"/>
                <a:ea typeface="Calibri"/>
                <a:cs typeface="Calibri"/>
                <a:sym typeface="Calibri"/>
              </a:rPr>
              <a:t>В vs code нужно нажать на иконку лупы в панели, появляющейся при запуске проекта.</a:t>
            </a:r>
            <a:endParaRPr sz="1800">
              <a:latin typeface="Calibri"/>
              <a:ea typeface="Calibri"/>
              <a:cs typeface="Calibri"/>
              <a:sym typeface="Calibri"/>
            </a:endParaRPr>
          </a:p>
        </p:txBody>
      </p:sp>
      <p:pic>
        <p:nvPicPr>
          <p:cNvPr id="470" name="Google Shape;470;p63"/>
          <p:cNvPicPr preferRelativeResize="0"/>
          <p:nvPr/>
        </p:nvPicPr>
        <p:blipFill>
          <a:blip r:embed="rId4">
            <a:alphaModFix/>
          </a:blip>
          <a:stretch>
            <a:fillRect/>
          </a:stretch>
        </p:blipFill>
        <p:spPr>
          <a:xfrm>
            <a:off x="4001756" y="1495900"/>
            <a:ext cx="4737471" cy="3415000"/>
          </a:xfrm>
          <a:prstGeom prst="rect">
            <a:avLst/>
          </a:prstGeom>
          <a:noFill/>
          <a:ln>
            <a:noFill/>
          </a:ln>
        </p:spPr>
      </p:pic>
      <p:pic>
        <p:nvPicPr>
          <p:cNvPr id="471" name="Google Shape;471;p63"/>
          <p:cNvPicPr preferRelativeResize="0"/>
          <p:nvPr/>
        </p:nvPicPr>
        <p:blipFill>
          <a:blip r:embed="rId5">
            <a:alphaModFix/>
          </a:blip>
          <a:stretch>
            <a:fillRect/>
          </a:stretch>
        </p:blipFill>
        <p:spPr>
          <a:xfrm>
            <a:off x="3454350" y="1438088"/>
            <a:ext cx="2543175" cy="504825"/>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4"/>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477" name="Google Shape;477;p64"/>
          <p:cNvSpPr txBox="1"/>
          <p:nvPr/>
        </p:nvSpPr>
        <p:spPr>
          <a:xfrm>
            <a:off x="333775" y="1016000"/>
            <a:ext cx="3000000" cy="3632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Container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color</a:t>
            </a:r>
            <a:r>
              <a:rPr lang="ru">
                <a:solidFill>
                  <a:schemeClr val="dk1"/>
                </a:solidFill>
                <a:highlight>
                  <a:srgbClr val="FFFFFF"/>
                </a:highlight>
              </a:rPr>
              <a:t>: </a:t>
            </a:r>
            <a:r>
              <a:rPr lang="ru">
                <a:solidFill>
                  <a:srgbClr val="267F99"/>
                </a:solidFill>
                <a:highlight>
                  <a:srgbClr val="FFFFFF"/>
                </a:highlight>
              </a:rPr>
              <a:t>Colors</a:t>
            </a:r>
            <a:r>
              <a:rPr lang="ru">
                <a:solidFill>
                  <a:schemeClr val="dk1"/>
                </a:solidFill>
                <a:highlight>
                  <a:srgbClr val="FFFFFF"/>
                </a:highlight>
              </a:rPr>
              <a:t>.</a:t>
            </a:r>
            <a:r>
              <a:rPr lang="ru">
                <a:solidFill>
                  <a:srgbClr val="001080"/>
                </a:solidFill>
                <a:highlight>
                  <a:srgbClr val="FFFFFF"/>
                </a:highlight>
              </a:rPr>
              <a:t>blueAccent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height</a:t>
            </a:r>
            <a:r>
              <a:rPr lang="ru">
                <a:solidFill>
                  <a:schemeClr val="dk1"/>
                </a:solidFill>
                <a:highlight>
                  <a:srgbClr val="FFFFFF"/>
                </a:highlight>
              </a:rPr>
              <a:t>: </a:t>
            </a:r>
            <a:r>
              <a:rPr lang="ru">
                <a:solidFill>
                  <a:srgbClr val="098658"/>
                </a:solidFill>
                <a:highlight>
                  <a:srgbClr val="FFFFFF"/>
                </a:highlight>
              </a:rPr>
              <a:t>150</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width</a:t>
            </a:r>
            <a:r>
              <a:rPr lang="ru">
                <a:solidFill>
                  <a:schemeClr val="dk1"/>
                </a:solidFill>
                <a:highlight>
                  <a:srgbClr val="FFFFFF"/>
                </a:highlight>
              </a:rPr>
              <a:t>: </a:t>
            </a:r>
            <a:r>
              <a:rPr lang="ru">
                <a:solidFill>
                  <a:srgbClr val="098658"/>
                </a:solidFill>
                <a:highlight>
                  <a:srgbClr val="FFFFFF"/>
                </a:highlight>
              </a:rPr>
              <a:t>200</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a:t>
            </a:r>
            <a:r>
              <a:rPr lang="ru">
                <a:solidFill>
                  <a:schemeClr val="dk1"/>
                </a:solidFill>
                <a:highlight>
                  <a:srgbClr val="FFFFFF"/>
                </a:highlight>
              </a:rPr>
              <a:t>: </a:t>
            </a:r>
            <a:r>
              <a:rPr lang="ru">
                <a:solidFill>
                  <a:srgbClr val="267F99"/>
                </a:solidFill>
                <a:highlight>
                  <a:srgbClr val="FFFFFF"/>
                </a:highlight>
              </a:rPr>
              <a:t>Row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mainAxisAlignment</a:t>
            </a:r>
            <a:r>
              <a:rPr lang="ru">
                <a:solidFill>
                  <a:schemeClr val="dk1"/>
                </a:solidFill>
                <a:highlight>
                  <a:srgbClr val="FFFFFF"/>
                </a:highlight>
              </a:rPr>
              <a:t>: </a:t>
            </a:r>
            <a:r>
              <a:rPr lang="ru">
                <a:solidFill>
                  <a:srgbClr val="267F99"/>
                </a:solidFill>
                <a:highlight>
                  <a:srgbClr val="FFFFFF"/>
                </a:highlight>
              </a:rPr>
              <a:t>MainAxisAlignment</a:t>
            </a:r>
            <a:r>
              <a:rPr lang="ru">
                <a:solidFill>
                  <a:schemeClr val="dk1"/>
                </a:solidFill>
                <a:highlight>
                  <a:srgbClr val="FFFFFF"/>
                </a:highlight>
              </a:rPr>
              <a:t>.</a:t>
            </a:r>
            <a:r>
              <a:rPr lang="ru">
                <a:solidFill>
                  <a:srgbClr val="0070C1"/>
                </a:solidFill>
                <a:highlight>
                  <a:srgbClr val="FFFFFF"/>
                </a:highlight>
              </a:rPr>
              <a:t>spaceEvenly</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b="1">
                <a:solidFill>
                  <a:srgbClr val="001080"/>
                </a:solidFill>
                <a:highlight>
                  <a:srgbClr val="FFFFFF"/>
                </a:highlight>
              </a:rPr>
              <a:t>crossAxisAlignment</a:t>
            </a:r>
            <a:r>
              <a:rPr lang="ru" b="1">
                <a:solidFill>
                  <a:schemeClr val="dk1"/>
                </a:solidFill>
                <a:highlight>
                  <a:srgbClr val="FFFFFF"/>
                </a:highlight>
              </a:rPr>
              <a:t>: </a:t>
            </a:r>
            <a:r>
              <a:rPr lang="ru" b="1">
                <a:solidFill>
                  <a:srgbClr val="267F99"/>
                </a:solidFill>
                <a:highlight>
                  <a:srgbClr val="FFFFFF"/>
                </a:highlight>
              </a:rPr>
              <a:t>CrossAxisAlignment</a:t>
            </a:r>
            <a:r>
              <a:rPr lang="ru" b="1">
                <a:solidFill>
                  <a:schemeClr val="dk1"/>
                </a:solidFill>
                <a:highlight>
                  <a:srgbClr val="FFFFFF"/>
                </a:highlight>
              </a:rPr>
              <a:t>.</a:t>
            </a:r>
            <a:r>
              <a:rPr lang="ru" b="1">
                <a:solidFill>
                  <a:srgbClr val="0070C1"/>
                </a:solidFill>
                <a:highlight>
                  <a:srgbClr val="FFFFFF"/>
                </a:highlight>
              </a:rPr>
              <a:t>center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'1</a:t>
            </a:r>
            <a:r>
              <a:rPr lang="ru">
                <a:solidFill>
                  <a:srgbClr val="A31515"/>
                </a:solidFill>
                <a:highlight>
                  <a:srgbClr val="FFFFFF"/>
                </a:highlight>
                <a:latin typeface="MS Gothic"/>
                <a:ea typeface="MS Gothic"/>
                <a:cs typeface="MS Gothic"/>
                <a:sym typeface="MS Gothic"/>
              </a:rPr>
              <a:t>✩</a:t>
            </a:r>
            <a:r>
              <a:rPr lang="ru">
                <a:solidFill>
                  <a:srgbClr val="A31515"/>
                </a:solidFill>
                <a:highlight>
                  <a:srgbClr val="FFFFFF"/>
                </a:highlight>
              </a:rPr>
              <a: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'2☼'</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 (</a:t>
            </a:r>
            <a:r>
              <a:rPr lang="ru">
                <a:solidFill>
                  <a:srgbClr val="A31515"/>
                </a:solidFill>
                <a:highlight>
                  <a:srgbClr val="FFFFFF"/>
                </a:highlight>
              </a:rPr>
              <a:t>'3</a:t>
            </a:r>
            <a:r>
              <a:rPr lang="ru">
                <a:solidFill>
                  <a:srgbClr val="A31515"/>
                </a:solidFill>
                <a:highlight>
                  <a:srgbClr val="FFFFFF"/>
                </a:highlight>
                <a:latin typeface="MS Gothic"/>
                <a:ea typeface="MS Gothic"/>
                <a:cs typeface="MS Gothic"/>
                <a:sym typeface="MS Gothic"/>
              </a:rPr>
              <a:t>☽</a:t>
            </a:r>
            <a:r>
              <a:rPr lang="ru">
                <a:solidFill>
                  <a:srgbClr val="A31515"/>
                </a:solidFill>
                <a:highlight>
                  <a:srgbClr val="FFFFFF"/>
                </a:highlight>
              </a:rPr>
              <a: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p:txBody>
      </p:sp>
      <p:pic>
        <p:nvPicPr>
          <p:cNvPr id="478" name="Google Shape;478;p64"/>
          <p:cNvPicPr preferRelativeResize="0"/>
          <p:nvPr/>
        </p:nvPicPr>
        <p:blipFill>
          <a:blip r:embed="rId3">
            <a:alphaModFix/>
          </a:blip>
          <a:stretch>
            <a:fillRect/>
          </a:stretch>
        </p:blipFill>
        <p:spPr>
          <a:xfrm>
            <a:off x="4354100" y="1184909"/>
            <a:ext cx="4267199" cy="2773679"/>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p:nvPr/>
        </p:nvSpPr>
        <p:spPr>
          <a:xfrm>
            <a:off x="457850" y="877150"/>
            <a:ext cx="77745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Column </a:t>
            </a:r>
            <a:r>
              <a:rPr lang="ru" sz="1800">
                <a:latin typeface="Times New Roman"/>
                <a:ea typeface="Times New Roman"/>
                <a:cs typeface="Times New Roman"/>
                <a:sym typeface="Times New Roman"/>
              </a:rPr>
              <a:t>располагает свои дочерние элементы в вертикальном направлении, в виде столбца.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Во многом похож на виджет Row, кроме расположения главной и поперечной осей (main and cross axes): не имеет прокрутки и позволяет создавать гибкие макеты.</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Виджеты </a:t>
            </a:r>
            <a:r>
              <a:rPr lang="ru" sz="1800" i="1">
                <a:latin typeface="Times New Roman"/>
                <a:ea typeface="Times New Roman"/>
                <a:cs typeface="Times New Roman"/>
                <a:sym typeface="Times New Roman"/>
              </a:rPr>
              <a:t>Row и Column</a:t>
            </a:r>
            <a:r>
              <a:rPr lang="ru" sz="1800">
                <a:latin typeface="Times New Roman"/>
                <a:ea typeface="Times New Roman"/>
                <a:cs typeface="Times New Roman"/>
                <a:sym typeface="Times New Roman"/>
              </a:rPr>
              <a:t> являются хорошим выбором </a:t>
            </a:r>
            <a:r>
              <a:rPr lang="ru" sz="1800" i="1">
                <a:latin typeface="Times New Roman"/>
                <a:ea typeface="Times New Roman"/>
                <a:cs typeface="Times New Roman"/>
                <a:sym typeface="Times New Roman"/>
              </a:rPr>
              <a:t>для создания адаптивных макетов</a:t>
            </a:r>
            <a:r>
              <a:rPr lang="ru" sz="1800">
                <a:latin typeface="Times New Roman"/>
                <a:ea typeface="Times New Roman"/>
                <a:cs typeface="Times New Roman"/>
                <a:sym typeface="Times New Roman"/>
              </a:rPr>
              <a:t> под разные разрешения экрана. Можно использовать Expanded или Flexible виджет в качестве дочернего элемента </a:t>
            </a:r>
            <a:r>
              <a:rPr lang="ru" sz="1800">
                <a:solidFill>
                  <a:schemeClr val="dk1"/>
                </a:solidFill>
                <a:latin typeface="Times New Roman"/>
                <a:ea typeface="Times New Roman"/>
                <a:cs typeface="Times New Roman"/>
                <a:sym typeface="Times New Roman"/>
              </a:rPr>
              <a:t>Row и Column</a:t>
            </a:r>
            <a:r>
              <a:rPr lang="ru" sz="1800">
                <a:latin typeface="Times New Roman"/>
                <a:ea typeface="Times New Roman"/>
                <a:cs typeface="Times New Roman"/>
                <a:sym typeface="Times New Roman"/>
              </a:rPr>
              <a:t>, чтобы дочерние виджеты занимали пропорциональный объем доступного пространства.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484" name="Google Shape;484;p65"/>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Column</a:t>
            </a:r>
            <a:endParaRPr sz="2400" b="1">
              <a:solidFill>
                <a:srgbClr val="6D9EEB"/>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6"/>
          <p:cNvSpPr txBox="1"/>
          <p:nvPr/>
        </p:nvSpPr>
        <p:spPr>
          <a:xfrm>
            <a:off x="264125" y="239300"/>
            <a:ext cx="6890700" cy="4895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 </a:t>
            </a:r>
            <a:r>
              <a:rPr lang="ru" sz="1800">
                <a:solidFill>
                  <a:schemeClr val="dk1"/>
                </a:solidFill>
                <a:highlight>
                  <a:srgbClr val="FFFFFF"/>
                </a:highlight>
                <a:latin typeface="Times New Roman"/>
                <a:ea typeface="Times New Roman"/>
                <a:cs typeface="Times New Roman"/>
                <a:sym typeface="Times New Roman"/>
              </a:rPr>
              <a:t>(имеет те же параметры, что и у Row)</a:t>
            </a:r>
            <a:r>
              <a:rPr lang="ru" sz="2400">
                <a:solidFill>
                  <a:schemeClr val="dk1"/>
                </a:solidFill>
                <a:highlight>
                  <a:srgbClr val="FFFFFF"/>
                </a:highlight>
                <a:latin typeface="Times New Roman"/>
                <a:ea typeface="Times New Roman"/>
                <a:cs typeface="Times New Roman"/>
                <a:sym typeface="Times New Roman"/>
              </a:rPr>
              <a:t>:</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100">
                <a:solidFill>
                  <a:srgbClr val="795E26"/>
                </a:solidFill>
                <a:highlight>
                  <a:srgbClr val="FFFFFF"/>
                </a:highlight>
              </a:rPr>
              <a:t>Column</a:t>
            </a:r>
            <a:r>
              <a:rPr lang="ru" sz="1100">
                <a:solidFill>
                  <a:schemeClr val="dk1"/>
                </a:solidFill>
                <a:highlight>
                  <a:srgbClr val="FFFFFF"/>
                </a:highlight>
              </a:rPr>
              <a:t>({</a:t>
            </a:r>
            <a:endParaRPr sz="1100">
              <a:solidFill>
                <a:schemeClr val="dk1"/>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Key</a:t>
            </a:r>
            <a:r>
              <a:rPr lang="ru" sz="1100">
                <a:solidFill>
                  <a:schemeClr val="dk1"/>
                </a:solidFill>
                <a:highlight>
                  <a:srgbClr val="FFFFFF"/>
                </a:highlight>
              </a:rPr>
              <a:t> </a:t>
            </a:r>
            <a:r>
              <a:rPr lang="ru" sz="1100">
                <a:solidFill>
                  <a:srgbClr val="001080"/>
                </a:solidFill>
                <a:highlight>
                  <a:srgbClr val="FFFFFF"/>
                </a:highlight>
              </a:rPr>
              <a:t>key</a:t>
            </a:r>
            <a:r>
              <a:rPr lang="ru" sz="1100">
                <a:solidFill>
                  <a:schemeClr val="dk1"/>
                </a:solidFill>
                <a:highlight>
                  <a:srgbClr val="FFFFFF"/>
                </a:highlight>
              </a:rPr>
              <a:t>, </a:t>
            </a:r>
            <a:r>
              <a:rPr lang="ru" sz="1100">
                <a:solidFill>
                  <a:srgbClr val="008000"/>
                </a:solidFill>
                <a:highlight>
                  <a:srgbClr val="FFFFFF"/>
                </a:highlight>
              </a:rPr>
              <a:t>// ключ виджета</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MainAxisAlignment</a:t>
            </a:r>
            <a:r>
              <a:rPr lang="ru" sz="1100">
                <a:solidFill>
                  <a:schemeClr val="dk1"/>
                </a:solidFill>
                <a:highlight>
                  <a:srgbClr val="FFFFFF"/>
                </a:highlight>
              </a:rPr>
              <a:t> </a:t>
            </a:r>
            <a:r>
              <a:rPr lang="ru" sz="1100">
                <a:solidFill>
                  <a:srgbClr val="001080"/>
                </a:solidFill>
                <a:highlight>
                  <a:srgbClr val="FFFFFF"/>
                </a:highlight>
              </a:rPr>
              <a:t>mainAxisAlignment</a:t>
            </a:r>
            <a:r>
              <a:rPr lang="ru" sz="1100">
                <a:solidFill>
                  <a:schemeClr val="dk1"/>
                </a:solidFill>
                <a:highlight>
                  <a:srgbClr val="FFFFFF"/>
                </a:highlight>
              </a:rPr>
              <a:t>: </a:t>
            </a:r>
            <a:r>
              <a:rPr lang="ru" sz="1100">
                <a:solidFill>
                  <a:srgbClr val="267F99"/>
                </a:solidFill>
                <a:highlight>
                  <a:srgbClr val="FFFFFF"/>
                </a:highlight>
              </a:rPr>
              <a:t>MainAxisAlignment</a:t>
            </a:r>
            <a:r>
              <a:rPr lang="ru" sz="1100">
                <a:solidFill>
                  <a:schemeClr val="dk1"/>
                </a:solidFill>
                <a:highlight>
                  <a:srgbClr val="FFFFFF"/>
                </a:highlight>
              </a:rPr>
              <a:t>.</a:t>
            </a:r>
            <a:r>
              <a:rPr lang="ru" sz="1100">
                <a:solidFill>
                  <a:srgbClr val="0070C1"/>
                </a:solidFill>
                <a:highlight>
                  <a:srgbClr val="FFFFFF"/>
                </a:highlight>
              </a:rPr>
              <a:t>start</a:t>
            </a:r>
            <a:r>
              <a:rPr lang="ru" sz="1100">
                <a:solidFill>
                  <a:schemeClr val="dk1"/>
                </a:solidFill>
                <a:highlight>
                  <a:srgbClr val="FFFFFF"/>
                </a:highlight>
              </a:rPr>
              <a:t>, </a:t>
            </a:r>
            <a:r>
              <a:rPr lang="ru" sz="1100">
                <a:solidFill>
                  <a:srgbClr val="008000"/>
                </a:solidFill>
                <a:highlight>
                  <a:srgbClr val="FFFFFF"/>
                </a:highlight>
              </a:rPr>
              <a:t>// направление по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MainAxisSize</a:t>
            </a:r>
            <a:r>
              <a:rPr lang="ru" sz="1100">
                <a:solidFill>
                  <a:schemeClr val="dk1"/>
                </a:solidFill>
                <a:highlight>
                  <a:srgbClr val="FFFFFF"/>
                </a:highlight>
              </a:rPr>
              <a:t> </a:t>
            </a:r>
            <a:r>
              <a:rPr lang="ru" sz="1100">
                <a:solidFill>
                  <a:srgbClr val="001080"/>
                </a:solidFill>
                <a:highlight>
                  <a:srgbClr val="FFFFFF"/>
                </a:highlight>
              </a:rPr>
              <a:t>mainAxisSize</a:t>
            </a:r>
            <a:r>
              <a:rPr lang="ru" sz="1100">
                <a:solidFill>
                  <a:schemeClr val="dk1"/>
                </a:solidFill>
                <a:highlight>
                  <a:srgbClr val="FFFFFF"/>
                </a:highlight>
              </a:rPr>
              <a:t>: </a:t>
            </a:r>
            <a:r>
              <a:rPr lang="ru" sz="1100">
                <a:solidFill>
                  <a:srgbClr val="267F99"/>
                </a:solidFill>
                <a:highlight>
                  <a:srgbClr val="FFFFFF"/>
                </a:highlight>
              </a:rPr>
              <a:t>MainAxisSize</a:t>
            </a:r>
            <a:r>
              <a:rPr lang="ru" sz="1100">
                <a:solidFill>
                  <a:schemeClr val="dk1"/>
                </a:solidFill>
                <a:highlight>
                  <a:srgbClr val="FFFFFF"/>
                </a:highlight>
              </a:rPr>
              <a:t>.</a:t>
            </a:r>
            <a:r>
              <a:rPr lang="ru" sz="1100">
                <a:solidFill>
                  <a:srgbClr val="0070C1"/>
                </a:solidFill>
                <a:highlight>
                  <a:srgbClr val="FFFFFF"/>
                </a:highlight>
              </a:rPr>
              <a:t>max</a:t>
            </a:r>
            <a:r>
              <a:rPr lang="ru" sz="1100">
                <a:solidFill>
                  <a:schemeClr val="dk1"/>
                </a:solidFill>
                <a:highlight>
                  <a:srgbClr val="FFFFFF"/>
                </a:highlight>
              </a:rPr>
              <a:t>, </a:t>
            </a:r>
            <a:r>
              <a:rPr lang="ru" sz="1100">
                <a:solidFill>
                  <a:srgbClr val="008000"/>
                </a:solidFill>
                <a:highlight>
                  <a:srgbClr val="FFFFFF"/>
                </a:highlight>
              </a:rPr>
              <a:t>// пространство, занимаемое виджетом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CrossAxisAlignment</a:t>
            </a:r>
            <a:r>
              <a:rPr lang="ru" sz="1100">
                <a:solidFill>
                  <a:schemeClr val="dk1"/>
                </a:solidFill>
                <a:highlight>
                  <a:srgbClr val="FFFFFF"/>
                </a:highlight>
              </a:rPr>
              <a:t> </a:t>
            </a:r>
            <a:r>
              <a:rPr lang="ru" sz="1100">
                <a:solidFill>
                  <a:srgbClr val="001080"/>
                </a:solidFill>
                <a:highlight>
                  <a:srgbClr val="FFFFFF"/>
                </a:highlight>
              </a:rPr>
              <a:t>crossAxisAlignment</a:t>
            </a:r>
            <a:r>
              <a:rPr lang="ru" sz="1100">
                <a:solidFill>
                  <a:schemeClr val="dk1"/>
                </a:solidFill>
                <a:highlight>
                  <a:srgbClr val="FFFFFF"/>
                </a:highlight>
              </a:rPr>
              <a:t>: </a:t>
            </a:r>
            <a:r>
              <a:rPr lang="ru" sz="1100">
                <a:solidFill>
                  <a:srgbClr val="267F99"/>
                </a:solidFill>
                <a:highlight>
                  <a:srgbClr val="FFFFFF"/>
                </a:highlight>
              </a:rPr>
              <a:t>CrossAxisAlignment</a:t>
            </a:r>
            <a:r>
              <a:rPr lang="ru" sz="1100">
                <a:solidFill>
                  <a:schemeClr val="dk1"/>
                </a:solidFill>
                <a:highlight>
                  <a:srgbClr val="FFFFFF"/>
                </a:highlight>
              </a:rPr>
              <a:t>.</a:t>
            </a:r>
            <a:r>
              <a:rPr lang="ru" sz="1100">
                <a:solidFill>
                  <a:srgbClr val="0070C1"/>
                </a:solidFill>
                <a:highlight>
                  <a:srgbClr val="FFFFFF"/>
                </a:highlight>
              </a:rPr>
              <a:t>center</a:t>
            </a:r>
            <a:r>
              <a:rPr lang="ru" sz="1100">
                <a:solidFill>
                  <a:schemeClr val="dk1"/>
                </a:solidFill>
                <a:highlight>
                  <a:srgbClr val="FFFFFF"/>
                </a:highlight>
              </a:rPr>
              <a:t>, </a:t>
            </a:r>
            <a:r>
              <a:rPr lang="ru" sz="1100">
                <a:solidFill>
                  <a:srgbClr val="008000"/>
                </a:solidFill>
                <a:highlight>
                  <a:srgbClr val="FFFFFF"/>
                </a:highlight>
              </a:rPr>
              <a:t>// выравнивание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TextDirection</a:t>
            </a:r>
            <a:r>
              <a:rPr lang="ru" sz="1100">
                <a:solidFill>
                  <a:schemeClr val="dk1"/>
                </a:solidFill>
                <a:highlight>
                  <a:srgbClr val="FFFFFF"/>
                </a:highlight>
              </a:rPr>
              <a:t> </a:t>
            </a:r>
            <a:r>
              <a:rPr lang="ru" sz="1100">
                <a:solidFill>
                  <a:srgbClr val="001080"/>
                </a:solidFill>
                <a:highlight>
                  <a:srgbClr val="FFFFFF"/>
                </a:highlight>
              </a:rPr>
              <a:t>textDirection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горизонтали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VerticalDirection</a:t>
            </a:r>
            <a:r>
              <a:rPr lang="ru" sz="1100">
                <a:solidFill>
                  <a:schemeClr val="dk1"/>
                </a:solidFill>
                <a:highlight>
                  <a:srgbClr val="FFFFFF"/>
                </a:highlight>
              </a:rPr>
              <a:t> </a:t>
            </a:r>
            <a:r>
              <a:rPr lang="ru" sz="1100">
                <a:solidFill>
                  <a:srgbClr val="001080"/>
                </a:solidFill>
                <a:highlight>
                  <a:srgbClr val="FFFFFF"/>
                </a:highlight>
              </a:rPr>
              <a:t>verticalDirection</a:t>
            </a:r>
            <a:r>
              <a:rPr lang="ru" sz="1100">
                <a:solidFill>
                  <a:schemeClr val="dk1"/>
                </a:solidFill>
                <a:highlight>
                  <a:srgbClr val="FFFFFF"/>
                </a:highlight>
              </a:rPr>
              <a:t>: </a:t>
            </a:r>
            <a:r>
              <a:rPr lang="ru" sz="1100">
                <a:solidFill>
                  <a:srgbClr val="267F99"/>
                </a:solidFill>
                <a:highlight>
                  <a:srgbClr val="FFFFFF"/>
                </a:highlight>
              </a:rPr>
              <a:t>VerticalDirection</a:t>
            </a:r>
            <a:r>
              <a:rPr lang="ru" sz="1100">
                <a:solidFill>
                  <a:schemeClr val="dk1"/>
                </a:solidFill>
                <a:highlight>
                  <a:srgbClr val="FFFFFF"/>
                </a:highlight>
              </a:rPr>
              <a:t>.</a:t>
            </a:r>
            <a:r>
              <a:rPr lang="ru" sz="1100">
                <a:solidFill>
                  <a:srgbClr val="0070C1"/>
                </a:solidFill>
                <a:highlight>
                  <a:srgbClr val="FFFFFF"/>
                </a:highlight>
              </a:rPr>
              <a:t>down</a:t>
            </a:r>
            <a:r>
              <a:rPr lang="ru" sz="1100">
                <a:solidFill>
                  <a:schemeClr val="dk1"/>
                </a:solidFill>
                <a:highlight>
                  <a:srgbClr val="FFFFFF"/>
                </a:highlight>
              </a:rPr>
              <a:t>, </a:t>
            </a:r>
            <a:r>
              <a:rPr lang="ru" sz="1100">
                <a:solidFill>
                  <a:srgbClr val="008000"/>
                </a:solidFill>
                <a:highlight>
                  <a:srgbClr val="FFFFFF"/>
                </a:highlight>
              </a:rPr>
              <a:t>// порядок расположения вложенных элементов по вертикали</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TextBaseline</a:t>
            </a:r>
            <a:r>
              <a:rPr lang="ru" sz="1100">
                <a:solidFill>
                  <a:schemeClr val="dk1"/>
                </a:solidFill>
                <a:highlight>
                  <a:srgbClr val="FFFFFF"/>
                </a:highlight>
              </a:rPr>
              <a:t> </a:t>
            </a:r>
            <a:r>
              <a:rPr lang="ru" sz="1100">
                <a:solidFill>
                  <a:srgbClr val="001080"/>
                </a:solidFill>
                <a:highlight>
                  <a:srgbClr val="FFFFFF"/>
                </a:highlight>
              </a:rPr>
              <a:t>textBaseline</a:t>
            </a:r>
            <a:r>
              <a:rPr lang="ru" sz="1100">
                <a:solidFill>
                  <a:schemeClr val="dk1"/>
                </a:solidFill>
                <a:highlight>
                  <a:srgbClr val="FFFFFF"/>
                </a:highlight>
              </a:rPr>
              <a:t>, </a:t>
            </a:r>
            <a:r>
              <a:rPr lang="ru" sz="1100">
                <a:solidFill>
                  <a:srgbClr val="008000"/>
                </a:solidFill>
                <a:highlight>
                  <a:srgbClr val="FFFFFF"/>
                </a:highlight>
              </a:rPr>
              <a:t>// базовая линия для выравнивания элементов</a:t>
            </a:r>
            <a:endParaRPr sz="1100">
              <a:solidFill>
                <a:srgbClr val="008000"/>
              </a:solidFill>
              <a:highlight>
                <a:srgbClr val="FFFFFF"/>
              </a:highlight>
            </a:endParaRPr>
          </a:p>
          <a:p>
            <a:pPr marL="457200" lvl="0" indent="0" algn="l" rtl="0">
              <a:lnSpc>
                <a:spcPct val="115000"/>
              </a:lnSpc>
              <a:spcBef>
                <a:spcPts val="1200"/>
              </a:spcBef>
              <a:spcAft>
                <a:spcPts val="0"/>
              </a:spcAft>
              <a:buNone/>
            </a:pPr>
            <a:r>
              <a:rPr lang="ru" sz="1100">
                <a:solidFill>
                  <a:srgbClr val="267F99"/>
                </a:solidFill>
                <a:highlight>
                  <a:srgbClr val="FFFFFF"/>
                </a:highlight>
              </a:rPr>
              <a:t>List</a:t>
            </a:r>
            <a:r>
              <a:rPr lang="ru" sz="1100">
                <a:solidFill>
                  <a:schemeClr val="dk1"/>
                </a:solidFill>
                <a:highlight>
                  <a:srgbClr val="FFFFFF"/>
                </a:highlight>
              </a:rPr>
              <a:t>&lt;</a:t>
            </a:r>
            <a:r>
              <a:rPr lang="ru" sz="1100">
                <a:solidFill>
                  <a:srgbClr val="267F99"/>
                </a:solidFill>
                <a:highlight>
                  <a:srgbClr val="FFFFFF"/>
                </a:highlight>
              </a:rPr>
              <a:t>Widget</a:t>
            </a:r>
            <a:r>
              <a:rPr lang="ru" sz="1100">
                <a:solidFill>
                  <a:schemeClr val="dk1"/>
                </a:solidFill>
                <a:highlight>
                  <a:srgbClr val="FFFFFF"/>
                </a:highlight>
              </a:rPr>
              <a:t>&gt; </a:t>
            </a:r>
            <a:r>
              <a:rPr lang="ru" sz="1100">
                <a:solidFill>
                  <a:srgbClr val="001080"/>
                </a:solidFill>
                <a:highlight>
                  <a:srgbClr val="FFFFFF"/>
                </a:highlight>
              </a:rPr>
              <a:t>children</a:t>
            </a:r>
            <a:r>
              <a:rPr lang="ru" sz="1100">
                <a:solidFill>
                  <a:schemeClr val="dk1"/>
                </a:solidFill>
                <a:highlight>
                  <a:srgbClr val="FFFFFF"/>
                </a:highlight>
              </a:rPr>
              <a:t>: </a:t>
            </a:r>
            <a:r>
              <a:rPr lang="ru" sz="1100">
                <a:solidFill>
                  <a:srgbClr val="0000FF"/>
                </a:solidFill>
                <a:highlight>
                  <a:srgbClr val="FFFFFF"/>
                </a:highlight>
              </a:rPr>
              <a:t>const</a:t>
            </a:r>
            <a:r>
              <a:rPr lang="ru" sz="1100">
                <a:solidFill>
                  <a:schemeClr val="dk1"/>
                </a:solidFill>
                <a:highlight>
                  <a:srgbClr val="FFFFFF"/>
                </a:highlight>
              </a:rPr>
              <a:t> [] </a:t>
            </a:r>
            <a:r>
              <a:rPr lang="ru" sz="1100">
                <a:solidFill>
                  <a:srgbClr val="008000"/>
                </a:solidFill>
                <a:highlight>
                  <a:srgbClr val="FFFFFF"/>
                </a:highlight>
              </a:rPr>
              <a:t>// набор вложенных элементов</a:t>
            </a:r>
            <a:endParaRPr sz="1100">
              <a:solidFill>
                <a:srgbClr val="008000"/>
              </a:solidFill>
              <a:highlight>
                <a:srgbClr val="FFFFFF"/>
              </a:highlight>
            </a:endParaRPr>
          </a:p>
          <a:p>
            <a:pPr marL="0" lvl="0" indent="0" algn="l" rtl="0">
              <a:lnSpc>
                <a:spcPct val="115000"/>
              </a:lnSpc>
              <a:spcBef>
                <a:spcPts val="1200"/>
              </a:spcBef>
              <a:spcAft>
                <a:spcPts val="0"/>
              </a:spcAft>
              <a:buNone/>
            </a:pPr>
            <a:r>
              <a:rPr lang="ru" sz="1100">
                <a:solidFill>
                  <a:schemeClr val="dk1"/>
                </a:solidFill>
                <a:highlight>
                  <a:srgbClr val="FFFFFF"/>
                </a:highlight>
              </a:rPr>
              <a:t>})</a:t>
            </a:r>
            <a:endParaRPr sz="11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490" name="Google Shape;490;p66"/>
          <p:cNvPicPr preferRelativeResize="0"/>
          <p:nvPr/>
        </p:nvPicPr>
        <p:blipFill>
          <a:blip r:embed="rId3">
            <a:alphaModFix/>
          </a:blip>
          <a:stretch>
            <a:fillRect/>
          </a:stretch>
        </p:blipFill>
        <p:spPr>
          <a:xfrm>
            <a:off x="7110675" y="1076926"/>
            <a:ext cx="1831475" cy="302160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67"/>
          <p:cNvPicPr preferRelativeResize="0"/>
          <p:nvPr/>
        </p:nvPicPr>
        <p:blipFill>
          <a:blip r:embed="rId3">
            <a:alphaModFix/>
          </a:blip>
          <a:stretch>
            <a:fillRect/>
          </a:stretch>
        </p:blipFill>
        <p:spPr>
          <a:xfrm>
            <a:off x="1815425" y="1415325"/>
            <a:ext cx="5672001" cy="3451075"/>
          </a:xfrm>
          <a:prstGeom prst="rect">
            <a:avLst/>
          </a:prstGeom>
          <a:noFill/>
          <a:ln>
            <a:noFill/>
          </a:ln>
        </p:spPr>
      </p:pic>
      <p:sp>
        <p:nvSpPr>
          <p:cNvPr id="496" name="Google Shape;496;p67"/>
          <p:cNvSpPr txBox="1"/>
          <p:nvPr/>
        </p:nvSpPr>
        <p:spPr>
          <a:xfrm>
            <a:off x="390350" y="252675"/>
            <a:ext cx="8448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Параметры </a:t>
            </a:r>
            <a:r>
              <a:rPr lang="ru" sz="1800" b="1" i="1">
                <a:solidFill>
                  <a:schemeClr val="dk1"/>
                </a:solidFill>
                <a:latin typeface="Times New Roman"/>
                <a:ea typeface="Times New Roman"/>
                <a:cs typeface="Times New Roman"/>
                <a:sym typeface="Times New Roman"/>
              </a:rPr>
              <a:t>mainAxisAlignment</a:t>
            </a:r>
            <a:r>
              <a:rPr lang="ru" sz="1800">
                <a:solidFill>
                  <a:schemeClr val="dk1"/>
                </a:solidFill>
                <a:latin typeface="Times New Roman"/>
                <a:ea typeface="Times New Roman"/>
                <a:cs typeface="Times New Roman"/>
                <a:sym typeface="Times New Roman"/>
              </a:rPr>
              <a:t>  и </a:t>
            </a:r>
            <a:r>
              <a:rPr lang="ru" sz="1800" b="1" i="1">
                <a:solidFill>
                  <a:schemeClr val="dk1"/>
                </a:solidFill>
                <a:latin typeface="Times New Roman"/>
                <a:ea typeface="Times New Roman"/>
                <a:cs typeface="Times New Roman"/>
                <a:sym typeface="Times New Roman"/>
              </a:rPr>
              <a:t>crossAxisAlignment</a:t>
            </a:r>
            <a:r>
              <a:rPr lang="ru" sz="1800">
                <a:solidFill>
                  <a:schemeClr val="dk1"/>
                </a:solidFill>
                <a:latin typeface="Times New Roman"/>
                <a:ea typeface="Times New Roman"/>
                <a:cs typeface="Times New Roman"/>
                <a:sym typeface="Times New Roman"/>
              </a:rPr>
              <a:t> будут принимать те же значения, что у виджета Row, с поправкой на то, что у Column главная ось проходит вертикально, а поперечная – горизонтально.</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8"/>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02" name="Google Shape;502;p68"/>
          <p:cNvSpPr txBox="1"/>
          <p:nvPr/>
        </p:nvSpPr>
        <p:spPr>
          <a:xfrm>
            <a:off x="333775" y="939800"/>
            <a:ext cx="3000000" cy="428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ru" sz="1800">
                <a:solidFill>
                  <a:srgbClr val="795E26"/>
                </a:solidFill>
                <a:highlight>
                  <a:srgbClr val="FFFFFF"/>
                </a:highlight>
              </a:rPr>
              <a:t>Column</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mainAxisAlignment</a:t>
            </a:r>
            <a:r>
              <a:rPr lang="ru" sz="1800">
                <a:solidFill>
                  <a:schemeClr val="dk1"/>
                </a:solidFill>
                <a:highlight>
                  <a:srgbClr val="FFFFFF"/>
                </a:highlight>
              </a:rPr>
              <a:t>: </a:t>
            </a:r>
            <a:r>
              <a:rPr lang="ru" sz="1800">
                <a:solidFill>
                  <a:srgbClr val="267F99"/>
                </a:solidFill>
                <a:highlight>
                  <a:srgbClr val="FFFFFF"/>
                </a:highlight>
              </a:rPr>
              <a:t>MainAxisAlignment</a:t>
            </a:r>
            <a:r>
              <a:rPr lang="ru" sz="1800">
                <a:solidFill>
                  <a:schemeClr val="dk1"/>
                </a:solidFill>
                <a:highlight>
                  <a:srgbClr val="FFFFFF"/>
                </a:highlight>
              </a:rPr>
              <a:t>.</a:t>
            </a:r>
            <a:r>
              <a:rPr lang="ru" sz="1800">
                <a:solidFill>
                  <a:srgbClr val="0070C1"/>
                </a:solidFill>
                <a:highlight>
                  <a:srgbClr val="FFFFFF"/>
                </a:highlight>
              </a:rPr>
              <a:t>spaceEvenly</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crossAxisAlignment</a:t>
            </a:r>
            <a:r>
              <a:rPr lang="ru" sz="1800">
                <a:solidFill>
                  <a:schemeClr val="dk1"/>
                </a:solidFill>
                <a:highlight>
                  <a:srgbClr val="FFFFFF"/>
                </a:highlight>
              </a:rPr>
              <a:t>: </a:t>
            </a:r>
            <a:r>
              <a:rPr lang="ru" sz="1800">
                <a:solidFill>
                  <a:srgbClr val="267F99"/>
                </a:solidFill>
                <a:highlight>
                  <a:srgbClr val="FFFFFF"/>
                </a:highlight>
              </a:rPr>
              <a:t>CrossAxisAlignment</a:t>
            </a:r>
            <a:r>
              <a:rPr lang="ru" sz="1800">
                <a:solidFill>
                  <a:schemeClr val="dk1"/>
                </a:solidFill>
                <a:highlight>
                  <a:srgbClr val="FFFFFF"/>
                </a:highlight>
              </a:rPr>
              <a:t>.</a:t>
            </a:r>
            <a:r>
              <a:rPr lang="ru" sz="1800">
                <a:solidFill>
                  <a:srgbClr val="0070C1"/>
                </a:solidFill>
                <a:highlight>
                  <a:srgbClr val="FFFFFF"/>
                </a:highlight>
              </a:rPr>
              <a:t>center</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001080"/>
                </a:solidFill>
                <a:highlight>
                  <a:srgbClr val="FFFFFF"/>
                </a:highlight>
              </a:rPr>
              <a:t>children</a:t>
            </a:r>
            <a:r>
              <a:rPr lang="ru" sz="1800">
                <a:solidFill>
                  <a:schemeClr val="dk1"/>
                </a:solidFill>
                <a:highlight>
                  <a:srgbClr val="FFFFFF"/>
                </a:highlight>
              </a:rPr>
              <a:t>: [</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'1✩'</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'2☼'</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r>
              <a:rPr lang="ru" sz="1800">
                <a:solidFill>
                  <a:srgbClr val="267F99"/>
                </a:solidFill>
                <a:highlight>
                  <a:srgbClr val="FFFFFF"/>
                </a:highlight>
              </a:rPr>
              <a:t>Text</a:t>
            </a:r>
            <a:r>
              <a:rPr lang="ru" sz="1800">
                <a:solidFill>
                  <a:schemeClr val="dk1"/>
                </a:solidFill>
                <a:highlight>
                  <a:srgbClr val="FFFFFF"/>
                </a:highlight>
              </a:rPr>
              <a:t>(</a:t>
            </a:r>
            <a:r>
              <a:rPr lang="ru" sz="1800">
                <a:solidFill>
                  <a:srgbClr val="A31515"/>
                </a:solidFill>
                <a:highlight>
                  <a:srgbClr val="FFFFFF"/>
                </a:highlight>
              </a:rPr>
              <a:t>'3☽'</a:t>
            </a: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  ],</a:t>
            </a:r>
            <a:endParaRPr sz="1800">
              <a:solidFill>
                <a:schemeClr val="dk1"/>
              </a:solidFill>
              <a:highlight>
                <a:srgbClr val="FFFFFF"/>
              </a:highlight>
            </a:endParaRPr>
          </a:p>
          <a:p>
            <a:pPr marL="0" lvl="0" indent="0" algn="l" rtl="0">
              <a:lnSpc>
                <a:spcPct val="115000"/>
              </a:lnSpc>
              <a:spcBef>
                <a:spcPts val="0"/>
              </a:spcBef>
              <a:spcAft>
                <a:spcPts val="0"/>
              </a:spcAft>
              <a:buNone/>
            </a:pPr>
            <a:r>
              <a:rPr lang="ru" sz="1800">
                <a:solidFill>
                  <a:schemeClr val="dk1"/>
                </a:solidFill>
                <a:highlight>
                  <a:srgbClr val="FFFFFF"/>
                </a:highlight>
              </a:rPr>
              <a:t>),</a:t>
            </a:r>
            <a:endParaRPr sz="1800">
              <a:solidFill>
                <a:schemeClr val="dk1"/>
              </a:solidFill>
              <a:highlight>
                <a:srgbClr val="FFFFFF"/>
              </a:highlight>
            </a:endParaRPr>
          </a:p>
          <a:p>
            <a:pPr marL="0" lvl="0" indent="0" algn="l" rtl="0">
              <a:lnSpc>
                <a:spcPct val="115000"/>
              </a:lnSpc>
              <a:spcBef>
                <a:spcPts val="0"/>
              </a:spcBef>
              <a:spcAft>
                <a:spcPts val="0"/>
              </a:spcAft>
              <a:buNone/>
            </a:pPr>
            <a:endParaRPr sz="1800">
              <a:solidFill>
                <a:srgbClr val="795E26"/>
              </a:solidFill>
              <a:highlight>
                <a:srgbClr val="FFFFFF"/>
              </a:highlight>
            </a:endParaRPr>
          </a:p>
        </p:txBody>
      </p:sp>
      <p:pic>
        <p:nvPicPr>
          <p:cNvPr id="503" name="Google Shape;503;p68"/>
          <p:cNvPicPr preferRelativeResize="0"/>
          <p:nvPr/>
        </p:nvPicPr>
        <p:blipFill>
          <a:blip r:embed="rId3">
            <a:alphaModFix/>
          </a:blip>
          <a:stretch>
            <a:fillRect/>
          </a:stretch>
        </p:blipFill>
        <p:spPr>
          <a:xfrm>
            <a:off x="3781925" y="454488"/>
            <a:ext cx="1978600" cy="4394977"/>
          </a:xfrm>
          <a:prstGeom prst="rect">
            <a:avLst/>
          </a:prstGeom>
          <a:noFill/>
          <a:ln>
            <a:noFill/>
          </a:ln>
        </p:spPr>
      </p:pic>
      <p:pic>
        <p:nvPicPr>
          <p:cNvPr id="504" name="Google Shape;504;p68"/>
          <p:cNvPicPr preferRelativeResize="0"/>
          <p:nvPr/>
        </p:nvPicPr>
        <p:blipFill>
          <a:blip r:embed="rId4">
            <a:alphaModFix/>
          </a:blip>
          <a:stretch>
            <a:fillRect/>
          </a:stretch>
        </p:blipFill>
        <p:spPr>
          <a:xfrm>
            <a:off x="7591549" y="2251000"/>
            <a:ext cx="969576" cy="2531625"/>
          </a:xfrm>
          <a:prstGeom prst="rect">
            <a:avLst/>
          </a:prstGeom>
          <a:noFill/>
          <a:ln>
            <a:noFill/>
          </a:ln>
        </p:spPr>
      </p:pic>
      <p:sp>
        <p:nvSpPr>
          <p:cNvPr id="505" name="Google Shape;505;p68"/>
          <p:cNvSpPr txBox="1"/>
          <p:nvPr/>
        </p:nvSpPr>
        <p:spPr>
          <a:xfrm>
            <a:off x="6035850" y="193850"/>
            <a:ext cx="30588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Calibri"/>
                <a:ea typeface="Calibri"/>
                <a:cs typeface="Calibri"/>
                <a:sym typeface="Calibri"/>
              </a:rPr>
              <a:t>Column (по аналогии с Row) занимает всё доступное пространство родителя по главной оси, а по поперечной – по ширине дочерних элементов (у Row по высоте).</a:t>
            </a:r>
            <a:endParaRPr sz="18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9"/>
          <p:cNvSpPr txBox="1"/>
          <p:nvPr/>
        </p:nvSpPr>
        <p:spPr>
          <a:xfrm>
            <a:off x="457850" y="877150"/>
            <a:ext cx="80604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ListView </a:t>
            </a:r>
            <a:r>
              <a:rPr lang="ru" sz="1800">
                <a:latin typeface="Times New Roman"/>
                <a:ea typeface="Times New Roman"/>
                <a:cs typeface="Times New Roman"/>
                <a:sym typeface="Times New Roman"/>
              </a:rPr>
              <a:t>представляет </a:t>
            </a:r>
            <a:r>
              <a:rPr lang="ru" sz="1800" i="1">
                <a:latin typeface="Times New Roman"/>
                <a:ea typeface="Times New Roman"/>
                <a:cs typeface="Times New Roman"/>
                <a:sym typeface="Times New Roman"/>
              </a:rPr>
              <a:t>прокручиваемый </a:t>
            </a:r>
            <a:r>
              <a:rPr lang="ru" sz="1800">
                <a:latin typeface="Times New Roman"/>
                <a:ea typeface="Times New Roman"/>
                <a:cs typeface="Times New Roman"/>
                <a:sym typeface="Times New Roman"/>
              </a:rPr>
              <a:t>список элементов.</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800">
                <a:latin typeface="Times New Roman"/>
                <a:ea typeface="Times New Roman"/>
                <a:cs typeface="Times New Roman"/>
                <a:sym typeface="Times New Roman"/>
              </a:rPr>
              <a:t>Класс ListView имеет </a:t>
            </a:r>
            <a:r>
              <a:rPr lang="ru" sz="1800" b="1" i="1">
                <a:latin typeface="Times New Roman"/>
                <a:ea typeface="Times New Roman"/>
                <a:cs typeface="Times New Roman"/>
                <a:sym typeface="Times New Roman"/>
              </a:rPr>
              <a:t>несколько конструкторов</a:t>
            </a:r>
            <a:r>
              <a:rPr lang="ru" sz="1800">
                <a:latin typeface="Times New Roman"/>
                <a:ea typeface="Times New Roman"/>
                <a:cs typeface="Times New Roman"/>
                <a:sym typeface="Times New Roman"/>
              </a:rPr>
              <a:t> с большим количеством параметров, поэтому отметим только </a:t>
            </a:r>
            <a:r>
              <a:rPr lang="ru" sz="1800" b="1" i="1">
                <a:latin typeface="Times New Roman"/>
                <a:ea typeface="Times New Roman"/>
                <a:cs typeface="Times New Roman"/>
                <a:sym typeface="Times New Roman"/>
              </a:rPr>
              <a:t>некоторые параметры</a:t>
            </a:r>
            <a:r>
              <a:rPr lang="ru"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b="1">
                <a:latin typeface="Times New Roman"/>
                <a:ea typeface="Times New Roman"/>
                <a:cs typeface="Times New Roman"/>
                <a:sym typeface="Times New Roman"/>
              </a:rPr>
              <a:t>children</a:t>
            </a:r>
            <a:r>
              <a:rPr lang="ru" sz="1800">
                <a:latin typeface="Times New Roman"/>
                <a:ea typeface="Times New Roman"/>
                <a:cs typeface="Times New Roman"/>
                <a:sym typeface="Times New Roman"/>
              </a:rPr>
              <a:t>: объект List&lt;Widget&gt;, который представляет список виджетов, добавляемых в ListView</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b="1">
                <a:latin typeface="Times New Roman"/>
                <a:ea typeface="Times New Roman"/>
                <a:cs typeface="Times New Roman"/>
                <a:sym typeface="Times New Roman"/>
              </a:rPr>
              <a:t>scrollDirection</a:t>
            </a:r>
            <a:r>
              <a:rPr lang="ru" sz="1800">
                <a:latin typeface="Times New Roman"/>
                <a:ea typeface="Times New Roman"/>
                <a:cs typeface="Times New Roman"/>
                <a:sym typeface="Times New Roman"/>
              </a:rPr>
              <a:t>: устанавливает направление элементов. Представляет перечисление Axis, которое определяет две константы:</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latin typeface="Times New Roman"/>
                <a:ea typeface="Times New Roman"/>
                <a:cs typeface="Times New Roman"/>
                <a:sym typeface="Times New Roman"/>
              </a:rPr>
              <a:t>Axis.horizontal: устанавливает горизонтальный список - элементы располагаются слева направо (или справо налево)</a:t>
            </a:r>
            <a:endParaRPr sz="1800">
              <a:latin typeface="Times New Roman"/>
              <a:ea typeface="Times New Roman"/>
              <a:cs typeface="Times New Roman"/>
              <a:sym typeface="Times New Roman"/>
            </a:endParaRPr>
          </a:p>
          <a:p>
            <a:pPr marL="457200" lvl="0" indent="0" algn="l" rtl="0">
              <a:lnSpc>
                <a:spcPct val="100000"/>
              </a:lnSpc>
              <a:spcBef>
                <a:spcPts val="0"/>
              </a:spcBef>
              <a:spcAft>
                <a:spcPts val="0"/>
              </a:spcAft>
              <a:buClr>
                <a:schemeClr val="dk1"/>
              </a:buClr>
              <a:buSzPts val="1100"/>
              <a:buFont typeface="Arial"/>
              <a:buNone/>
            </a:pPr>
            <a:r>
              <a:rPr lang="ru">
                <a:solidFill>
                  <a:schemeClr val="dk1"/>
                </a:solidFill>
                <a:latin typeface="Times New Roman"/>
                <a:ea typeface="Times New Roman"/>
                <a:cs typeface="Times New Roman"/>
                <a:sym typeface="Times New Roman"/>
              </a:rPr>
              <a:t>◦ </a:t>
            </a:r>
            <a:r>
              <a:rPr lang="ru" sz="1800">
                <a:latin typeface="Times New Roman"/>
                <a:ea typeface="Times New Roman"/>
                <a:cs typeface="Times New Roman"/>
                <a:sym typeface="Times New Roman"/>
              </a:rPr>
              <a:t>Axis.vertical: устанавливает вертикальный список - элементы располагаются сверху вниз</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800">
                <a:latin typeface="Times New Roman"/>
                <a:ea typeface="Times New Roman"/>
                <a:cs typeface="Times New Roman"/>
                <a:sym typeface="Times New Roman"/>
              </a:rPr>
              <a:t>Значение по умолчанию - Axis.vertical.</a:t>
            </a:r>
            <a:endParaRPr sz="1800">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sz="1800">
              <a:latin typeface="Times New Roman"/>
              <a:ea typeface="Times New Roman"/>
              <a:cs typeface="Times New Roman"/>
              <a:sym typeface="Times New Roman"/>
            </a:endParaRPr>
          </a:p>
        </p:txBody>
      </p:sp>
      <p:sp>
        <p:nvSpPr>
          <p:cNvPr id="511" name="Google Shape;511;p69"/>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ListView</a:t>
            </a:r>
            <a:endParaRPr sz="2400" b="1">
              <a:solidFill>
                <a:srgbClr val="6D9EEB"/>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0"/>
          <p:cNvSpPr txBox="1"/>
          <p:nvPr/>
        </p:nvSpPr>
        <p:spPr>
          <a:xfrm>
            <a:off x="228600" y="152400"/>
            <a:ext cx="86388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padding: устанавливает отступы элементов от границ ListView, представляет объект EdgeInsetsGeometry</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reverse: если равен true, располагает элементы в обратном порядке</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a:solidFill>
                  <a:schemeClr val="dk1"/>
                </a:solidFill>
                <a:latin typeface="Times New Roman"/>
                <a:ea typeface="Times New Roman"/>
                <a:cs typeface="Times New Roman"/>
                <a:sym typeface="Times New Roman"/>
              </a:rPr>
              <a:t>physics: задает параметры скроллинга с помощью объекта ScrollPhysics (например, можно сделать список не прокручиваемым)</a:t>
            </a:r>
            <a:endParaRPr sz="18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1"/>
          <p:cNvSpPr txBox="1"/>
          <p:nvPr/>
        </p:nvSpPr>
        <p:spPr>
          <a:xfrm>
            <a:off x="228600" y="3319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Два простейших примера.</a:t>
            </a:r>
            <a:endParaRPr sz="2400">
              <a:latin typeface="Calibri"/>
              <a:ea typeface="Calibri"/>
              <a:cs typeface="Calibri"/>
              <a:sym typeface="Calibri"/>
            </a:endParaRPr>
          </a:p>
        </p:txBody>
      </p:sp>
      <p:sp>
        <p:nvSpPr>
          <p:cNvPr id="522" name="Google Shape;522;p71"/>
          <p:cNvSpPr txBox="1"/>
          <p:nvPr/>
        </p:nvSpPr>
        <p:spPr>
          <a:xfrm>
            <a:off x="295450" y="1057225"/>
            <a:ext cx="3000000" cy="2555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"Tom"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"Alice"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"Sam"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sp>
        <p:nvSpPr>
          <p:cNvPr id="523" name="Google Shape;523;p71"/>
          <p:cNvSpPr txBox="1"/>
          <p:nvPr/>
        </p:nvSpPr>
        <p:spPr>
          <a:xfrm>
            <a:off x="5406075" y="331975"/>
            <a:ext cx="3000000" cy="2770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scrollDirection</a:t>
            </a:r>
            <a:r>
              <a:rPr lang="ru">
                <a:solidFill>
                  <a:schemeClr val="dk1"/>
                </a:solidFill>
                <a:highlight>
                  <a:srgbClr val="FFFFFF"/>
                </a:highlight>
              </a:rPr>
              <a:t>: </a:t>
            </a:r>
            <a:r>
              <a:rPr lang="ru">
                <a:solidFill>
                  <a:srgbClr val="267F99"/>
                </a:solidFill>
                <a:highlight>
                  <a:srgbClr val="FFFFFF"/>
                </a:highlight>
              </a:rPr>
              <a:t>Axis</a:t>
            </a:r>
            <a:r>
              <a:rPr lang="ru">
                <a:solidFill>
                  <a:schemeClr val="dk1"/>
                </a:solidFill>
                <a:highlight>
                  <a:srgbClr val="FFFFFF"/>
                </a:highlight>
              </a:rPr>
              <a:t>.</a:t>
            </a:r>
            <a:r>
              <a:rPr lang="ru">
                <a:solidFill>
                  <a:srgbClr val="0070C1"/>
                </a:solidFill>
                <a:highlight>
                  <a:srgbClr val="FFFFFF"/>
                </a:highlight>
              </a:rPr>
              <a:t>horizontal</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"Tom"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"Alice"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"Sam"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24" name="Google Shape;524;p71"/>
          <p:cNvPicPr preferRelativeResize="0"/>
          <p:nvPr/>
        </p:nvPicPr>
        <p:blipFill>
          <a:blip r:embed="rId3">
            <a:alphaModFix/>
          </a:blip>
          <a:stretch>
            <a:fillRect/>
          </a:stretch>
        </p:blipFill>
        <p:spPr>
          <a:xfrm>
            <a:off x="5211125" y="2946726"/>
            <a:ext cx="3628074" cy="809575"/>
          </a:xfrm>
          <a:prstGeom prst="rect">
            <a:avLst/>
          </a:prstGeom>
          <a:noFill/>
          <a:ln>
            <a:noFill/>
          </a:ln>
        </p:spPr>
      </p:pic>
      <p:pic>
        <p:nvPicPr>
          <p:cNvPr id="525" name="Google Shape;525;p71"/>
          <p:cNvPicPr preferRelativeResize="0"/>
          <p:nvPr/>
        </p:nvPicPr>
        <p:blipFill>
          <a:blip r:embed="rId4">
            <a:alphaModFix/>
          </a:blip>
          <a:stretch>
            <a:fillRect/>
          </a:stretch>
        </p:blipFill>
        <p:spPr>
          <a:xfrm>
            <a:off x="524050" y="3481046"/>
            <a:ext cx="3316699" cy="1345125"/>
          </a:xfrm>
          <a:prstGeom prst="rect">
            <a:avLst/>
          </a:prstGeom>
          <a:noFill/>
          <a:ln>
            <a:noFill/>
          </a:ln>
        </p:spPr>
      </p:pic>
      <p:sp>
        <p:nvSpPr>
          <p:cNvPr id="526" name="Google Shape;526;p71"/>
          <p:cNvSpPr txBox="1"/>
          <p:nvPr/>
        </p:nvSpPr>
        <p:spPr>
          <a:xfrm>
            <a:off x="4641525" y="3810375"/>
            <a:ext cx="4529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Для добавления отступов</a:t>
            </a:r>
            <a:r>
              <a:rPr lang="ru" sz="1800">
                <a:solidFill>
                  <a:schemeClr val="dk1"/>
                </a:solidFill>
                <a:latin typeface="Times New Roman"/>
                <a:ea typeface="Times New Roman"/>
                <a:cs typeface="Times New Roman"/>
                <a:sym typeface="Times New Roman"/>
              </a:rPr>
              <a:t> между элементами списка</a:t>
            </a:r>
            <a:r>
              <a:rPr lang="ru" sz="1800">
                <a:latin typeface="Times New Roman"/>
                <a:ea typeface="Times New Roman"/>
                <a:cs typeface="Times New Roman"/>
                <a:sym typeface="Times New Roman"/>
              </a:rPr>
              <a:t> нужно обернуть их в какой-нибудь виджет, поддерживающий отступы.</a:t>
            </a:r>
            <a:endParaRPr sz="1800">
              <a:latin typeface="Times New Roman"/>
              <a:ea typeface="Times New Roman"/>
              <a:cs typeface="Times New Roman"/>
              <a:sym typeface="Times New Roman"/>
            </a:endParaRPr>
          </a:p>
        </p:txBody>
      </p:sp>
      <p:cxnSp>
        <p:nvCxnSpPr>
          <p:cNvPr id="527" name="Google Shape;527;p71"/>
          <p:cNvCxnSpPr>
            <a:stCxn id="526" idx="1"/>
            <a:endCxn id="524" idx="1"/>
          </p:cNvCxnSpPr>
          <p:nvPr/>
        </p:nvCxnSpPr>
        <p:spPr>
          <a:xfrm rot="10800000" flipH="1">
            <a:off x="4641525" y="3351375"/>
            <a:ext cx="569700" cy="1105500"/>
          </a:xfrm>
          <a:prstGeom prst="curvedConnector3">
            <a:avLst>
              <a:gd name="adj1" fmla="val -41798"/>
            </a:avLst>
          </a:prstGeom>
          <a:noFill/>
          <a:ln w="28575" cap="flat" cmpd="sng">
            <a:solidFill>
              <a:srgbClr val="6D9EEB"/>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200100"/>
            <a:ext cx="8520600" cy="8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sz="4400" b="1" dirty="0">
                <a:solidFill>
                  <a:srgbClr val="4A86E8"/>
                </a:solidFill>
                <a:latin typeface="Times New Roman"/>
                <a:ea typeface="Times New Roman"/>
                <a:cs typeface="Times New Roman"/>
                <a:sym typeface="Times New Roman"/>
              </a:rPr>
              <a:t>Single-child layout widgets</a:t>
            </a:r>
            <a:endParaRPr sz="4400" b="1" dirty="0">
              <a:solidFill>
                <a:srgbClr val="4A86E8"/>
              </a:solidFill>
              <a:latin typeface="Times New Roman"/>
              <a:ea typeface="Times New Roman"/>
              <a:cs typeface="Times New Roman"/>
              <a:sym typeface="Times New Roman"/>
            </a:endParaRPr>
          </a:p>
        </p:txBody>
      </p:sp>
      <p:sp>
        <p:nvSpPr>
          <p:cNvPr id="155" name="Google Shape;155;p28"/>
          <p:cNvSpPr txBox="1">
            <a:spLocks noGrp="1"/>
          </p:cNvSpPr>
          <p:nvPr>
            <p:ph type="body" idx="1"/>
          </p:nvPr>
        </p:nvSpPr>
        <p:spPr>
          <a:xfrm>
            <a:off x="311700" y="1152475"/>
            <a:ext cx="8520600" cy="1205100"/>
          </a:xfrm>
          <a:prstGeom prst="rect">
            <a:avLst/>
          </a:prstGeom>
        </p:spPr>
        <p:txBody>
          <a:bodyPr spcFirstLastPara="1" wrap="square" lIns="91425" tIns="91425" rIns="91425" bIns="91425" anchor="t" anchorCtr="0">
            <a:normAutofit fontScale="85000" lnSpcReduction="20000"/>
          </a:bodyPr>
          <a:lstStyle/>
          <a:p>
            <a:pPr marL="0" lvl="0" indent="0" algn="just" rtl="0">
              <a:lnSpc>
                <a:spcPct val="100000"/>
              </a:lnSpc>
              <a:spcBef>
                <a:spcPts val="0"/>
              </a:spcBef>
              <a:spcAft>
                <a:spcPts val="0"/>
              </a:spcAft>
              <a:buNone/>
            </a:pPr>
            <a:r>
              <a:rPr lang="ru" sz="3200" dirty="0">
                <a:solidFill>
                  <a:schemeClr val="dk1"/>
                </a:solidFill>
                <a:latin typeface="Times New Roman"/>
                <a:ea typeface="Times New Roman"/>
                <a:cs typeface="Times New Roman"/>
                <a:sym typeface="Times New Roman"/>
              </a:rPr>
              <a:t>─ </a:t>
            </a:r>
            <a:r>
              <a:rPr lang="ru" sz="3200" dirty="0">
                <a:solidFill>
                  <a:srgbClr val="292929"/>
                </a:solidFill>
                <a:highlight>
                  <a:srgbClr val="FFFFFF"/>
                </a:highlight>
                <a:latin typeface="Times New Roman"/>
                <a:ea typeface="Times New Roman"/>
                <a:cs typeface="Times New Roman"/>
                <a:sym typeface="Times New Roman"/>
              </a:rPr>
              <a:t>виджеты</a:t>
            </a:r>
            <a:r>
              <a:rPr lang="ru" sz="3200" dirty="0">
                <a:solidFill>
                  <a:schemeClr val="dk1"/>
                </a:solidFill>
                <a:latin typeface="Times New Roman"/>
                <a:ea typeface="Times New Roman"/>
                <a:cs typeface="Times New Roman"/>
                <a:sym typeface="Times New Roman"/>
              </a:rPr>
              <a:t>-</a:t>
            </a:r>
            <a:r>
              <a:rPr lang="ru" sz="3200" dirty="0">
                <a:solidFill>
                  <a:srgbClr val="292929"/>
                </a:solidFill>
                <a:highlight>
                  <a:srgbClr val="FFFFFF"/>
                </a:highlight>
                <a:latin typeface="Times New Roman"/>
                <a:ea typeface="Times New Roman"/>
                <a:cs typeface="Times New Roman"/>
                <a:sym typeface="Times New Roman"/>
              </a:rPr>
              <a:t>контейнеры компоновки, которые могут иметь только один дочерний виджет внутри родительского виджета макета.</a:t>
            </a:r>
            <a:endParaRPr sz="3200" dirty="0">
              <a:latin typeface="Times New Roman"/>
              <a:ea typeface="Times New Roman"/>
              <a:cs typeface="Times New Roman"/>
              <a:sym typeface="Times New Roman"/>
            </a:endParaRPr>
          </a:p>
        </p:txBody>
      </p:sp>
      <p:sp>
        <p:nvSpPr>
          <p:cNvPr id="156" name="Google Shape;156;p28"/>
          <p:cNvSpPr/>
          <p:nvPr/>
        </p:nvSpPr>
        <p:spPr>
          <a:xfrm>
            <a:off x="1438950" y="2426325"/>
            <a:ext cx="6092700" cy="2533500"/>
          </a:xfrm>
          <a:prstGeom prst="rect">
            <a:avLst/>
          </a:prstGeom>
          <a:solidFill>
            <a:srgbClr val="C9DAF8"/>
          </a:solid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
        <p:nvSpPr>
          <p:cNvPr id="157" name="Google Shape;157;p28"/>
          <p:cNvSpPr/>
          <p:nvPr/>
        </p:nvSpPr>
        <p:spPr>
          <a:xfrm>
            <a:off x="2663450" y="3245325"/>
            <a:ext cx="3513300" cy="1205100"/>
          </a:xfrm>
          <a:prstGeom prst="rect">
            <a:avLst/>
          </a:prstGeom>
          <a:solidFill>
            <a:srgbClr val="4A86E8"/>
          </a:solidFill>
          <a:ln w="7620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txBox="1"/>
          <p:nvPr/>
        </p:nvSpPr>
        <p:spPr>
          <a:xfrm>
            <a:off x="2663450" y="3524625"/>
            <a:ext cx="3467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000">
                <a:solidFill>
                  <a:schemeClr val="lt1"/>
                </a:solidFill>
                <a:latin typeface="Times New Roman"/>
                <a:ea typeface="Times New Roman"/>
                <a:cs typeface="Times New Roman"/>
                <a:sym typeface="Times New Roman"/>
              </a:rPr>
              <a:t>Child Widget</a:t>
            </a:r>
            <a:endParaRPr sz="3000">
              <a:solidFill>
                <a:schemeClr val="lt1"/>
              </a:solidFill>
              <a:latin typeface="Times New Roman"/>
              <a:ea typeface="Times New Roman"/>
              <a:cs typeface="Times New Roman"/>
              <a:sym typeface="Times New Roman"/>
            </a:endParaRPr>
          </a:p>
        </p:txBody>
      </p:sp>
      <p:sp>
        <p:nvSpPr>
          <p:cNvPr id="159" name="Google Shape;159;p28"/>
          <p:cNvSpPr txBox="1"/>
          <p:nvPr/>
        </p:nvSpPr>
        <p:spPr>
          <a:xfrm>
            <a:off x="2395700" y="2426325"/>
            <a:ext cx="4048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4000" b="1">
                <a:solidFill>
                  <a:srgbClr val="4A86E8"/>
                </a:solidFill>
                <a:latin typeface="Times New Roman"/>
                <a:ea typeface="Times New Roman"/>
                <a:cs typeface="Times New Roman"/>
                <a:sym typeface="Times New Roman"/>
              </a:rPr>
              <a:t>Parent Widget</a:t>
            </a:r>
            <a:endParaRPr sz="4000" b="1">
              <a:solidFill>
                <a:srgbClr val="4A86E8"/>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2"/>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33" name="Google Shape;533;p72"/>
          <p:cNvSpPr txBox="1"/>
          <p:nvPr/>
        </p:nvSpPr>
        <p:spPr>
          <a:xfrm>
            <a:off x="333775" y="787400"/>
            <a:ext cx="4238100" cy="4494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ListView</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'John Doe'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'johndoe@example.com'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'Jane Doe'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'janedoe@example.com'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267F99"/>
                </a:solidFill>
                <a:highlight>
                  <a:srgbClr val="FFFFFF"/>
                </a:highlight>
              </a:rPr>
              <a:t>ListTile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leading</a:t>
            </a:r>
            <a:r>
              <a:rPr lang="ru">
                <a:solidFill>
                  <a:schemeClr val="dk1"/>
                </a:solidFill>
                <a:highlight>
                  <a:srgbClr val="FFFFFF"/>
                </a:highlight>
              </a:rPr>
              <a:t>: </a:t>
            </a:r>
            <a:r>
              <a:rPr lang="ru">
                <a:solidFill>
                  <a:srgbClr val="267F99"/>
                </a:solidFill>
                <a:highlight>
                  <a:srgbClr val="FFFFFF"/>
                </a:highlight>
              </a:rPr>
              <a:t>Icon</a:t>
            </a:r>
            <a:r>
              <a:rPr lang="ru">
                <a:solidFill>
                  <a:schemeClr val="dk1"/>
                </a:solidFill>
                <a:highlight>
                  <a:srgbClr val="FFFFFF"/>
                </a:highlight>
              </a:rPr>
              <a:t>(</a:t>
            </a:r>
            <a:r>
              <a:rPr lang="ru">
                <a:solidFill>
                  <a:srgbClr val="267F99"/>
                </a:solidFill>
                <a:highlight>
                  <a:srgbClr val="FFFFFF"/>
                </a:highlight>
              </a:rPr>
              <a:t>Icons</a:t>
            </a:r>
            <a:r>
              <a:rPr lang="ru">
                <a:solidFill>
                  <a:schemeClr val="dk1"/>
                </a:solidFill>
                <a:highlight>
                  <a:srgbClr val="FFFFFF"/>
                </a:highlight>
              </a:rPr>
              <a:t>.</a:t>
            </a:r>
            <a:r>
              <a:rPr lang="ru">
                <a:solidFill>
                  <a:srgbClr val="001080"/>
                </a:solidFill>
                <a:highlight>
                  <a:srgbClr val="FFFFFF"/>
                </a:highlight>
              </a:rPr>
              <a:t>account_circle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 Smith'</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subtitle</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A31515"/>
                </a:solidFill>
                <a:highlight>
                  <a:srgbClr val="FFFFFF"/>
                </a:highlight>
              </a:rPr>
              <a:t>'bobsmith@example.com'</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34" name="Google Shape;534;p72"/>
          <p:cNvPicPr preferRelativeResize="0"/>
          <p:nvPr/>
        </p:nvPicPr>
        <p:blipFill>
          <a:blip r:embed="rId3">
            <a:alphaModFix/>
          </a:blip>
          <a:stretch>
            <a:fillRect/>
          </a:stretch>
        </p:blipFill>
        <p:spPr>
          <a:xfrm>
            <a:off x="4456900" y="965575"/>
            <a:ext cx="4267326" cy="3212348"/>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3"/>
          <p:cNvSpPr txBox="1"/>
          <p:nvPr/>
        </p:nvSpPr>
        <p:spPr>
          <a:xfrm>
            <a:off x="287425" y="164425"/>
            <a:ext cx="8415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Для </a:t>
            </a:r>
            <a:r>
              <a:rPr lang="ru" sz="1800" b="1" i="1">
                <a:latin typeface="Times New Roman"/>
                <a:ea typeface="Times New Roman"/>
                <a:cs typeface="Times New Roman"/>
                <a:sym typeface="Times New Roman"/>
              </a:rPr>
              <a:t>динамического создания списков</a:t>
            </a:r>
            <a:r>
              <a:rPr lang="ru" sz="1800">
                <a:latin typeface="Times New Roman"/>
                <a:ea typeface="Times New Roman"/>
                <a:cs typeface="Times New Roman"/>
                <a:sym typeface="Times New Roman"/>
              </a:rPr>
              <a:t> применяется </a:t>
            </a:r>
            <a:r>
              <a:rPr lang="ru" sz="1800" b="1">
                <a:latin typeface="Times New Roman"/>
                <a:ea typeface="Times New Roman"/>
                <a:cs typeface="Times New Roman"/>
                <a:sym typeface="Times New Roman"/>
              </a:rPr>
              <a:t>ListView.builder() </a:t>
            </a:r>
            <a:r>
              <a:rPr lang="ru" sz="1800">
                <a:latin typeface="Times New Roman"/>
                <a:ea typeface="Times New Roman"/>
                <a:cs typeface="Times New Roman"/>
                <a:sym typeface="Times New Roman"/>
              </a:rPr>
              <a:t>конструктор, который в качестве параметра </a:t>
            </a:r>
            <a:r>
              <a:rPr lang="ru" sz="1800" b="1" i="1">
                <a:latin typeface="Times New Roman"/>
                <a:ea typeface="Times New Roman"/>
                <a:cs typeface="Times New Roman"/>
                <a:sym typeface="Times New Roman"/>
              </a:rPr>
              <a:t>itemBuilder </a:t>
            </a:r>
            <a:r>
              <a:rPr lang="ru" sz="1800">
                <a:latin typeface="Times New Roman"/>
                <a:ea typeface="Times New Roman"/>
                <a:cs typeface="Times New Roman"/>
                <a:sym typeface="Times New Roman"/>
              </a:rPr>
              <a:t>принимает объект </a:t>
            </a:r>
            <a:r>
              <a:rPr lang="ru" sz="1800" b="1" i="1">
                <a:latin typeface="Times New Roman"/>
                <a:ea typeface="Times New Roman"/>
                <a:cs typeface="Times New Roman"/>
                <a:sym typeface="Times New Roman"/>
              </a:rPr>
              <a:t>IndexedWidgetBuilder</a:t>
            </a:r>
            <a:r>
              <a:rPr lang="ru" sz="1800">
                <a:latin typeface="Times New Roman"/>
                <a:ea typeface="Times New Roman"/>
                <a:cs typeface="Times New Roman"/>
                <a:sym typeface="Times New Roman"/>
              </a:rPr>
              <a:t>, который создает элементы списка. Этот конструктор более удобен для создания больших списков. </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Пример:</a:t>
            </a:r>
            <a:endParaRPr sz="1800">
              <a:latin typeface="Times New Roman"/>
              <a:ea typeface="Times New Roman"/>
              <a:cs typeface="Times New Roman"/>
              <a:sym typeface="Times New Roman"/>
            </a:endParaRPr>
          </a:p>
        </p:txBody>
      </p:sp>
      <p:sp>
        <p:nvSpPr>
          <p:cNvPr id="540" name="Google Shape;540;p73"/>
          <p:cNvSpPr txBox="1"/>
          <p:nvPr/>
        </p:nvSpPr>
        <p:spPr>
          <a:xfrm>
            <a:off x="333775" y="1791375"/>
            <a:ext cx="6179400" cy="341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&lt;</a:t>
            </a:r>
            <a:r>
              <a:rPr lang="ru">
                <a:solidFill>
                  <a:srgbClr val="267F99"/>
                </a:solidFill>
                <a:highlight>
                  <a:srgbClr val="FFFFFF"/>
                </a:highlight>
              </a:rPr>
              <a:t>String</a:t>
            </a:r>
            <a:r>
              <a:rPr lang="ru">
                <a:solidFill>
                  <a:schemeClr val="dk1"/>
                </a:solidFill>
                <a:highlight>
                  <a:srgbClr val="FFFFFF"/>
                </a:highlight>
              </a:rPr>
              <a:t>&gt; </a:t>
            </a:r>
            <a:r>
              <a:rPr lang="ru">
                <a:solidFill>
                  <a:srgbClr val="001080"/>
                </a:solidFill>
                <a:highlight>
                  <a:srgbClr val="FFFFFF"/>
                </a:highlight>
              </a:rPr>
              <a:t>users</a:t>
            </a:r>
            <a:r>
              <a:rPr lang="ru">
                <a:solidFill>
                  <a:schemeClr val="dk1"/>
                </a:solidFill>
                <a:highlight>
                  <a:srgbClr val="FFFFFF"/>
                </a:highlight>
              </a:rPr>
              <a:t> = &lt;</a:t>
            </a:r>
            <a:r>
              <a:rPr lang="ru">
                <a:solidFill>
                  <a:srgbClr val="267F99"/>
                </a:solidFill>
                <a:highlight>
                  <a:srgbClr val="FFFFFF"/>
                </a:highlight>
              </a:rPr>
              <a:t>String</a:t>
            </a:r>
            <a:r>
              <a:rPr lang="ru">
                <a:solidFill>
                  <a:schemeClr val="dk1"/>
                </a:solidFill>
                <a:highlight>
                  <a:srgbClr val="FFFFFF"/>
                </a:highlight>
              </a:rPr>
              <a:t>&gt;[</a:t>
            </a:r>
            <a:r>
              <a:rPr lang="ru">
                <a:solidFill>
                  <a:srgbClr val="A31515"/>
                </a:solidFill>
                <a:highlight>
                  <a:srgbClr val="FFFFFF"/>
                </a:highlight>
              </a:rPr>
              <a:t>"Tom"</a:t>
            </a:r>
            <a:r>
              <a:rPr lang="ru">
                <a:solidFill>
                  <a:schemeClr val="dk1"/>
                </a:solidFill>
                <a:highlight>
                  <a:srgbClr val="FFFFFF"/>
                </a:highlight>
              </a:rPr>
              <a:t>, </a:t>
            </a:r>
            <a:r>
              <a:rPr lang="ru">
                <a:solidFill>
                  <a:srgbClr val="A31515"/>
                </a:solidFill>
                <a:highlight>
                  <a:srgbClr val="FFFFFF"/>
                </a:highlight>
              </a:rPr>
              <a:t>"Alice"</a:t>
            </a:r>
            <a:r>
              <a:rPr lang="ru">
                <a:solidFill>
                  <a:schemeClr val="dk1"/>
                </a:solidFill>
                <a:highlight>
                  <a:srgbClr val="FFFFFF"/>
                </a:highlight>
              </a:rPr>
              <a:t>, </a:t>
            </a:r>
            <a:r>
              <a:rPr lang="ru">
                <a:solidFill>
                  <a:srgbClr val="A31515"/>
                </a:solidFill>
                <a:highlight>
                  <a:srgbClr val="FFFFFF"/>
                </a:highlight>
              </a:rPr>
              <a:t>"Bob"</a:t>
            </a:r>
            <a:r>
              <a:rPr lang="ru">
                <a:solidFill>
                  <a:schemeClr val="dk1"/>
                </a:solidFill>
                <a:highlight>
                  <a:srgbClr val="FFFFFF"/>
                </a:highlight>
              </a:rPr>
              <a:t>, </a:t>
            </a:r>
            <a:r>
              <a:rPr lang="ru">
                <a:solidFill>
                  <a:srgbClr val="A31515"/>
                </a:solidFill>
                <a:highlight>
                  <a:srgbClr val="FFFFFF"/>
                </a:highlight>
              </a:rPr>
              <a:t>"Sam"</a:t>
            </a:r>
            <a:r>
              <a:rPr lang="ru">
                <a:solidFill>
                  <a:schemeClr val="dk1"/>
                </a:solidFill>
                <a:highlight>
                  <a:srgbClr val="FFFFFF"/>
                </a:highlight>
              </a:rPr>
              <a:t>, </a:t>
            </a:r>
            <a:r>
              <a:rPr lang="ru">
                <a:solidFill>
                  <a:srgbClr val="A31515"/>
                </a:solidFill>
                <a:highlight>
                  <a:srgbClr val="FFFFFF"/>
                </a:highlight>
              </a:rPr>
              <a:t>"Kate"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rgbClr val="0000FF"/>
                </a:solidFill>
                <a:highlight>
                  <a:srgbClr val="FFFFFF"/>
                </a:highlight>
              </a:rPr>
              <a:t>void</a:t>
            </a:r>
            <a:r>
              <a:rPr lang="ru">
                <a:solidFill>
                  <a:schemeClr val="dk1"/>
                </a:solidFill>
                <a:highlight>
                  <a:srgbClr val="FFFFFF"/>
                </a:highlight>
              </a:rPr>
              <a:t> </a:t>
            </a:r>
            <a:r>
              <a:rPr lang="ru">
                <a:solidFill>
                  <a:srgbClr val="795E26"/>
                </a:solidFill>
                <a:highlight>
                  <a:srgbClr val="FFFFFF"/>
                </a:highlight>
              </a:rPr>
              <a:t>main</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795E26"/>
                </a:solidFill>
                <a:highlight>
                  <a:srgbClr val="FFFFFF"/>
                </a:highlight>
              </a:rPr>
              <a:t>runApp</a:t>
            </a:r>
            <a:r>
              <a:rPr lang="ru">
                <a:solidFill>
                  <a:schemeClr val="dk1"/>
                </a:solidFill>
                <a:highlight>
                  <a:srgbClr val="FFFFFF"/>
                </a:highlight>
              </a:rPr>
              <a:t>(</a:t>
            </a:r>
            <a:r>
              <a:rPr lang="ru">
                <a:solidFill>
                  <a:srgbClr val="267F99"/>
                </a:solidFill>
                <a:highlight>
                  <a:srgbClr val="FFFFFF"/>
                </a:highlight>
              </a:rPr>
              <a:t>MaterialApp</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home</a:t>
            </a:r>
            <a:r>
              <a:rPr lang="ru">
                <a:solidFill>
                  <a:schemeClr val="dk1"/>
                </a:solidFill>
                <a:highlight>
                  <a:srgbClr val="FFFFFF"/>
                </a:highlight>
              </a:rPr>
              <a:t>:  </a:t>
            </a:r>
            <a:r>
              <a:rPr lang="ru">
                <a:solidFill>
                  <a:srgbClr val="267F99"/>
                </a:solidFill>
                <a:highlight>
                  <a:srgbClr val="FFFFFF"/>
                </a:highlight>
              </a:rPr>
              <a:t>Scaffold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body</a:t>
            </a:r>
            <a:r>
              <a:rPr lang="ru">
                <a:solidFill>
                  <a:schemeClr val="dk1"/>
                </a:solidFill>
                <a:highlight>
                  <a:srgbClr val="FFFFFF"/>
                </a:highlight>
              </a:rPr>
              <a:t>: </a:t>
            </a:r>
            <a:r>
              <a:rPr lang="ru" b="1">
                <a:solidFill>
                  <a:srgbClr val="267F99"/>
                </a:solidFill>
                <a:highlight>
                  <a:srgbClr val="FFFFFF"/>
                </a:highlight>
              </a:rPr>
              <a:t>ListView</a:t>
            </a:r>
            <a:r>
              <a:rPr lang="ru" b="1">
                <a:solidFill>
                  <a:schemeClr val="dk1"/>
                </a:solidFill>
                <a:highlight>
                  <a:srgbClr val="FFFFFF"/>
                </a:highlight>
              </a:rPr>
              <a:t>.</a:t>
            </a:r>
            <a:r>
              <a:rPr lang="ru" b="1">
                <a:solidFill>
                  <a:srgbClr val="795E26"/>
                </a:solidFill>
                <a:highlight>
                  <a:srgbClr val="FFFFFF"/>
                </a:highlight>
              </a:rPr>
              <a:t>builder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padding</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a:t>
            </a:r>
            <a:r>
              <a:rPr lang="ru">
                <a:solidFill>
                  <a:srgbClr val="267F99"/>
                </a:solidFill>
                <a:highlight>
                  <a:srgbClr val="FFFFFF"/>
                </a:highlight>
              </a:rPr>
              <a:t>EdgeInsets</a:t>
            </a:r>
            <a:r>
              <a:rPr lang="ru">
                <a:solidFill>
                  <a:schemeClr val="dk1"/>
                </a:solidFill>
                <a:highlight>
                  <a:srgbClr val="FFFFFF"/>
                </a:highlight>
              </a:rPr>
              <a:t>.</a:t>
            </a:r>
            <a:r>
              <a:rPr lang="ru">
                <a:solidFill>
                  <a:srgbClr val="795E26"/>
                </a:solidFill>
                <a:highlight>
                  <a:srgbClr val="FFFFFF"/>
                </a:highlight>
              </a:rPr>
              <a:t>all</a:t>
            </a:r>
            <a:r>
              <a:rPr lang="ru">
                <a:solidFill>
                  <a:schemeClr val="dk1"/>
                </a:solidFill>
                <a:highlight>
                  <a:srgbClr val="FFFFFF"/>
                </a:highlight>
              </a:rPr>
              <a:t>(</a:t>
            </a:r>
            <a:r>
              <a:rPr lang="ru">
                <a:solidFill>
                  <a:srgbClr val="098658"/>
                </a:solidFill>
                <a:highlight>
                  <a:srgbClr val="FFFFFF"/>
                </a:highlight>
              </a:rPr>
              <a:t>8</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itemCount</a:t>
            </a:r>
            <a:r>
              <a:rPr lang="ru">
                <a:solidFill>
                  <a:schemeClr val="dk1"/>
                </a:solidFill>
                <a:highlight>
                  <a:srgbClr val="FFFFFF"/>
                </a:highlight>
              </a:rPr>
              <a:t>: </a:t>
            </a:r>
            <a:r>
              <a:rPr lang="ru">
                <a:solidFill>
                  <a:srgbClr val="001080"/>
                </a:solidFill>
                <a:highlight>
                  <a:srgbClr val="FFFFFF"/>
                </a:highlight>
              </a:rPr>
              <a:t>users</a:t>
            </a:r>
            <a:r>
              <a:rPr lang="ru">
                <a:solidFill>
                  <a:schemeClr val="dk1"/>
                </a:solidFill>
                <a:highlight>
                  <a:srgbClr val="FFFFFF"/>
                </a:highlight>
              </a:rPr>
              <a:t>.</a:t>
            </a:r>
            <a:r>
              <a:rPr lang="ru">
                <a:solidFill>
                  <a:srgbClr val="001080"/>
                </a:solidFill>
                <a:highlight>
                  <a:srgbClr val="FFFFFF"/>
                </a:highlight>
              </a:rPr>
              <a:t>length</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001080"/>
                </a:solidFill>
                <a:highlight>
                  <a:srgbClr val="FFFFFF"/>
                </a:highlight>
              </a:rPr>
              <a:t>itemBuilder</a:t>
            </a:r>
            <a:r>
              <a:rPr lang="ru">
                <a:solidFill>
                  <a:schemeClr val="dk1"/>
                </a:solidFill>
                <a:highlight>
                  <a:srgbClr val="FFFFFF"/>
                </a:highlight>
              </a:rPr>
              <a:t>: (</a:t>
            </a:r>
            <a:r>
              <a:rPr lang="ru">
                <a:solidFill>
                  <a:srgbClr val="267F99"/>
                </a:solidFill>
                <a:highlight>
                  <a:srgbClr val="FFFFFF"/>
                </a:highlight>
              </a:rPr>
              <a:t>BuildContext</a:t>
            </a:r>
            <a:r>
              <a:rPr lang="ru">
                <a:solidFill>
                  <a:schemeClr val="dk1"/>
                </a:solidFill>
                <a:highlight>
                  <a:srgbClr val="FFFFFF"/>
                </a:highlight>
              </a:rPr>
              <a:t> </a:t>
            </a:r>
            <a:r>
              <a:rPr lang="ru">
                <a:solidFill>
                  <a:srgbClr val="001080"/>
                </a:solidFill>
                <a:highlight>
                  <a:srgbClr val="FFFFFF"/>
                </a:highlight>
              </a:rPr>
              <a:t>context</a:t>
            </a:r>
            <a:r>
              <a:rPr lang="ru">
                <a:solidFill>
                  <a:schemeClr val="dk1"/>
                </a:solidFill>
                <a:highlight>
                  <a:srgbClr val="FFFFFF"/>
                </a:highlight>
              </a:rPr>
              <a:t>, </a:t>
            </a:r>
            <a:r>
              <a:rPr lang="ru">
                <a:solidFill>
                  <a:srgbClr val="267F99"/>
                </a:solidFill>
                <a:highlight>
                  <a:srgbClr val="FFFFFF"/>
                </a:highlight>
              </a:rPr>
              <a:t>int</a:t>
            </a:r>
            <a:r>
              <a:rPr lang="ru">
                <a:solidFill>
                  <a:schemeClr val="dk1"/>
                </a:solidFill>
                <a:highlight>
                  <a:srgbClr val="FFFFFF"/>
                </a:highlight>
              </a:rPr>
              <a:t> </a:t>
            </a:r>
            <a:r>
              <a:rPr lang="ru">
                <a:solidFill>
                  <a:srgbClr val="001080"/>
                </a:solidFill>
                <a:highlight>
                  <a:srgbClr val="FFFFFF"/>
                </a:highlight>
              </a:rPr>
              <a:t>index</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Text</a:t>
            </a:r>
            <a:r>
              <a:rPr lang="ru">
                <a:solidFill>
                  <a:schemeClr val="dk1"/>
                </a:solidFill>
                <a:highlight>
                  <a:srgbClr val="FFFFFF"/>
                </a:highlight>
              </a:rPr>
              <a:t>(</a:t>
            </a:r>
            <a:r>
              <a:rPr lang="ru">
                <a:solidFill>
                  <a:srgbClr val="001080"/>
                </a:solidFill>
                <a:highlight>
                  <a:srgbClr val="FFFFFF"/>
                </a:highlight>
              </a:rPr>
              <a:t>users</a:t>
            </a:r>
            <a:r>
              <a:rPr lang="ru">
                <a:solidFill>
                  <a:schemeClr val="dk1"/>
                </a:solidFill>
                <a:highlight>
                  <a:srgbClr val="FFFFFF"/>
                </a:highlight>
              </a:rPr>
              <a:t>[</a:t>
            </a:r>
            <a:r>
              <a:rPr lang="ru">
                <a:solidFill>
                  <a:srgbClr val="001080"/>
                </a:solidFill>
                <a:highlight>
                  <a:srgbClr val="FFFFFF"/>
                </a:highlight>
              </a:rPr>
              <a:t>index</a:t>
            </a:r>
            <a:r>
              <a:rPr lang="ru">
                <a:solidFill>
                  <a:schemeClr val="dk1"/>
                </a:solidFill>
                <a:highlight>
                  <a:srgbClr val="FFFFFF"/>
                </a:highlight>
              </a:rPr>
              <a:t>], </a:t>
            </a:r>
            <a:r>
              <a:rPr lang="ru">
                <a:solidFill>
                  <a:srgbClr val="001080"/>
                </a:solidFill>
                <a:highlight>
                  <a:srgbClr val="FFFFFF"/>
                </a:highlight>
              </a:rPr>
              <a:t>style</a:t>
            </a:r>
            <a:r>
              <a:rPr lang="ru">
                <a:solidFill>
                  <a:schemeClr val="dk1"/>
                </a:solidFill>
                <a:highlight>
                  <a:srgbClr val="FFFFFF"/>
                </a:highlight>
              </a:rPr>
              <a:t>: </a:t>
            </a:r>
            <a:r>
              <a:rPr lang="ru">
                <a:solidFill>
                  <a:srgbClr val="267F99"/>
                </a:solidFill>
                <a:highlight>
                  <a:srgbClr val="FFFFFF"/>
                </a:highlight>
              </a:rPr>
              <a:t>TextStyle</a:t>
            </a:r>
            <a:r>
              <a:rPr lang="ru">
                <a:solidFill>
                  <a:schemeClr val="dk1"/>
                </a:solidFill>
                <a:highlight>
                  <a:srgbClr val="FFFFFF"/>
                </a:highlight>
              </a:rPr>
              <a:t>(</a:t>
            </a:r>
            <a:r>
              <a:rPr lang="ru">
                <a:solidFill>
                  <a:srgbClr val="001080"/>
                </a:solidFill>
                <a:highlight>
                  <a:srgbClr val="FFFFFF"/>
                </a:highlight>
              </a:rPr>
              <a:t>fontSize</a:t>
            </a:r>
            <a:r>
              <a:rPr lang="ru">
                <a:solidFill>
                  <a:schemeClr val="dk1"/>
                </a:solidFill>
                <a:highlight>
                  <a:srgbClr val="FFFFFF"/>
                </a:highlight>
              </a:rPr>
              <a:t>: </a:t>
            </a:r>
            <a:r>
              <a:rPr lang="ru">
                <a:solidFill>
                  <a:srgbClr val="098658"/>
                </a:solidFill>
                <a:highlight>
                  <a:srgbClr val="FFFFFF"/>
                </a:highlight>
              </a:rPr>
              <a:t>22</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0"/>
              </a:spcBef>
              <a:spcAft>
                <a:spcPts val="0"/>
              </a:spcAft>
              <a:buNone/>
            </a:pPr>
            <a:endParaRPr>
              <a:solidFill>
                <a:srgbClr val="795E26"/>
              </a:solidFill>
              <a:highlight>
                <a:srgbClr val="FFFFFF"/>
              </a:highlight>
            </a:endParaRPr>
          </a:p>
        </p:txBody>
      </p:sp>
      <p:pic>
        <p:nvPicPr>
          <p:cNvPr id="541" name="Google Shape;541;p73"/>
          <p:cNvPicPr preferRelativeResize="0"/>
          <p:nvPr/>
        </p:nvPicPr>
        <p:blipFill>
          <a:blip r:embed="rId3">
            <a:alphaModFix/>
          </a:blip>
          <a:stretch>
            <a:fillRect/>
          </a:stretch>
        </p:blipFill>
        <p:spPr>
          <a:xfrm>
            <a:off x="5815500" y="3642150"/>
            <a:ext cx="3104001" cy="125885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4"/>
          <p:cNvSpPr txBox="1"/>
          <p:nvPr/>
        </p:nvSpPr>
        <p:spPr>
          <a:xfrm>
            <a:off x="296775" y="304800"/>
            <a:ext cx="85689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Объект </a:t>
            </a:r>
            <a:r>
              <a:rPr lang="ru" sz="1800" b="1" i="1">
                <a:latin typeface="Times New Roman"/>
                <a:ea typeface="Times New Roman"/>
                <a:cs typeface="Times New Roman"/>
                <a:sym typeface="Times New Roman"/>
              </a:rPr>
              <a:t>IndexedWidgetBuilder</a:t>
            </a:r>
            <a:r>
              <a:rPr lang="ru" sz="1800">
                <a:latin typeface="Times New Roman"/>
                <a:ea typeface="Times New Roman"/>
                <a:cs typeface="Times New Roman"/>
                <a:sym typeface="Times New Roman"/>
              </a:rPr>
              <a:t>, который передается параметру </a:t>
            </a:r>
            <a:r>
              <a:rPr lang="ru" sz="1800" b="1" i="1">
                <a:latin typeface="Times New Roman"/>
                <a:ea typeface="Times New Roman"/>
                <a:cs typeface="Times New Roman"/>
                <a:sym typeface="Times New Roman"/>
              </a:rPr>
              <a:t>itemBuilder</a:t>
            </a:r>
            <a:r>
              <a:rPr lang="ru" sz="1800">
                <a:latin typeface="Times New Roman"/>
                <a:ea typeface="Times New Roman"/>
                <a:cs typeface="Times New Roman"/>
                <a:sym typeface="Times New Roman"/>
              </a:rPr>
              <a:t>, по сути представляет функцию </a:t>
            </a:r>
            <a:r>
              <a:rPr lang="ru" sz="1800" b="1">
                <a:latin typeface="Times New Roman"/>
                <a:ea typeface="Times New Roman"/>
                <a:cs typeface="Times New Roman"/>
                <a:sym typeface="Times New Roman"/>
              </a:rPr>
              <a:t>Widget Function(BuildContext context, int index)</a:t>
            </a:r>
            <a:r>
              <a:rPr lang="ru" sz="1800">
                <a:latin typeface="Times New Roman"/>
                <a:ea typeface="Times New Roman"/>
                <a:cs typeface="Times New Roman"/>
                <a:sym typeface="Times New Roman"/>
              </a:rPr>
              <a:t>, которая получает </a:t>
            </a:r>
            <a:r>
              <a:rPr lang="ru" sz="1800" i="1">
                <a:latin typeface="Times New Roman"/>
                <a:ea typeface="Times New Roman"/>
                <a:cs typeface="Times New Roman"/>
                <a:sym typeface="Times New Roman"/>
              </a:rPr>
              <a:t>контекст виджета</a:t>
            </a:r>
            <a:r>
              <a:rPr lang="ru" sz="1800">
                <a:latin typeface="Times New Roman"/>
                <a:ea typeface="Times New Roman"/>
                <a:cs typeface="Times New Roman"/>
                <a:sym typeface="Times New Roman"/>
              </a:rPr>
              <a:t>, а также </a:t>
            </a:r>
            <a:r>
              <a:rPr lang="ru" sz="1800" i="1">
                <a:latin typeface="Times New Roman"/>
                <a:ea typeface="Times New Roman"/>
                <a:cs typeface="Times New Roman"/>
                <a:sym typeface="Times New Roman"/>
              </a:rPr>
              <a:t>индекс </a:t>
            </a:r>
            <a:r>
              <a:rPr lang="ru" sz="1800">
                <a:latin typeface="Times New Roman"/>
                <a:ea typeface="Times New Roman"/>
                <a:cs typeface="Times New Roman"/>
                <a:sym typeface="Times New Roman"/>
              </a:rPr>
              <a:t>и возвращает созданный виджет. Что передается в качестве индекса?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Здесь для ListView также устанавливается количество элементов с помощью параметра </a:t>
            </a:r>
            <a:r>
              <a:rPr lang="ru" sz="1800" b="1" i="1">
                <a:latin typeface="Times New Roman"/>
                <a:ea typeface="Times New Roman"/>
                <a:cs typeface="Times New Roman"/>
                <a:sym typeface="Times New Roman"/>
              </a:rPr>
              <a:t>itemCount </a:t>
            </a:r>
            <a:r>
              <a:rPr lang="ru" sz="1800">
                <a:latin typeface="Times New Roman"/>
                <a:ea typeface="Times New Roman"/>
                <a:cs typeface="Times New Roman"/>
                <a:sym typeface="Times New Roman"/>
              </a:rPr>
              <a:t>- оно равно количеству объектов в списке users: </a:t>
            </a:r>
            <a:r>
              <a:rPr lang="ru" sz="1800" i="1">
                <a:latin typeface="Times New Roman"/>
                <a:ea typeface="Times New Roman"/>
                <a:cs typeface="Times New Roman"/>
                <a:sym typeface="Times New Roman"/>
              </a:rPr>
              <a:t>itemCount: users.length</a:t>
            </a:r>
            <a:r>
              <a:rPr lang="ru" sz="1800">
                <a:latin typeface="Times New Roman"/>
                <a:ea typeface="Times New Roman"/>
                <a:cs typeface="Times New Roman"/>
                <a:sym typeface="Times New Roman"/>
              </a:rPr>
              <a:t> (в данном случае 5 элементов). В итоге itemBuilder будет последовательно перебирать числа от 0 до users.length, которые передаются в параметр index, и таким образом для каждого передаваемого индекса создавать виджет Text и передавать в виджет значение users[index].</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Фактически по своему действию данную функцию можно сравнивать с циклом, в котором для каждого индекса создается свой виджет Text.</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5"/>
          <p:cNvSpPr txBox="1"/>
          <p:nvPr/>
        </p:nvSpPr>
        <p:spPr>
          <a:xfrm>
            <a:off x="457850" y="877150"/>
            <a:ext cx="7774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Wrap </a:t>
            </a:r>
            <a:r>
              <a:rPr lang="ru" sz="1800">
                <a:latin typeface="Times New Roman"/>
                <a:ea typeface="Times New Roman"/>
                <a:cs typeface="Times New Roman"/>
                <a:sym typeface="Times New Roman"/>
              </a:rPr>
              <a:t>располагает свои дочерние элементы в горизонтальном или вертикальном направлении и переносит элементы на следующую строку (столбец) если в текущей строке (столбце) не хватает места.</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552" name="Google Shape;552;p75"/>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Wrap</a:t>
            </a:r>
            <a:endParaRPr sz="2400" b="1">
              <a:solidFill>
                <a:srgbClr val="6D9EEB"/>
              </a:solidFill>
              <a:latin typeface="Times New Roman"/>
              <a:ea typeface="Times New Roman"/>
              <a:cs typeface="Times New Roman"/>
              <a:sym typeface="Times New Roman"/>
            </a:endParaRPr>
          </a:p>
        </p:txBody>
      </p:sp>
      <p:pic>
        <p:nvPicPr>
          <p:cNvPr id="553" name="Google Shape;553;p75"/>
          <p:cNvPicPr preferRelativeResize="0"/>
          <p:nvPr/>
        </p:nvPicPr>
        <p:blipFill>
          <a:blip r:embed="rId3">
            <a:alphaModFix/>
          </a:blip>
          <a:stretch>
            <a:fillRect/>
          </a:stretch>
        </p:blipFill>
        <p:spPr>
          <a:xfrm>
            <a:off x="2138950" y="2170150"/>
            <a:ext cx="2002899" cy="2668551"/>
          </a:xfrm>
          <a:prstGeom prst="rect">
            <a:avLst/>
          </a:prstGeom>
          <a:noFill/>
          <a:ln>
            <a:noFill/>
          </a:ln>
        </p:spPr>
      </p:pic>
      <p:pic>
        <p:nvPicPr>
          <p:cNvPr id="554" name="Google Shape;554;p75"/>
          <p:cNvPicPr preferRelativeResize="0"/>
          <p:nvPr/>
        </p:nvPicPr>
        <p:blipFill>
          <a:blip r:embed="rId4">
            <a:alphaModFix/>
          </a:blip>
          <a:stretch>
            <a:fillRect/>
          </a:stretch>
        </p:blipFill>
        <p:spPr>
          <a:xfrm>
            <a:off x="5590322" y="2170150"/>
            <a:ext cx="1431103" cy="2668551"/>
          </a:xfrm>
          <a:prstGeom prst="rect">
            <a:avLst/>
          </a:prstGeom>
          <a:noFill/>
          <a:ln>
            <a:noFill/>
          </a:ln>
        </p:spPr>
      </p:pic>
      <p:sp>
        <p:nvSpPr>
          <p:cNvPr id="555" name="Google Shape;555;p75"/>
          <p:cNvSpPr/>
          <p:nvPr/>
        </p:nvSpPr>
        <p:spPr>
          <a:xfrm flipH="1">
            <a:off x="4360625" y="3439700"/>
            <a:ext cx="869100" cy="160500"/>
          </a:xfrm>
          <a:prstGeom prst="leftArrow">
            <a:avLst>
              <a:gd name="adj1" fmla="val 50000"/>
              <a:gd name="adj2"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6"/>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561" name="Google Shape;561;p76"/>
          <p:cNvSpPr txBox="1"/>
          <p:nvPr/>
        </p:nvSpPr>
        <p:spPr>
          <a:xfrm>
            <a:off x="333775" y="876975"/>
            <a:ext cx="6179400" cy="4063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latin typeface="Times New Roman"/>
                <a:ea typeface="Times New Roman"/>
                <a:cs typeface="Times New Roman"/>
                <a:sym typeface="Times New Roman"/>
              </a:rPr>
              <a:t>Wrap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direction</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Axis</a:t>
            </a:r>
            <a:r>
              <a:rPr lang="ru">
                <a:solidFill>
                  <a:schemeClr val="dk1"/>
                </a:solidFill>
                <a:highlight>
                  <a:srgbClr val="FFFFFF"/>
                </a:highlight>
                <a:latin typeface="Times New Roman"/>
                <a:ea typeface="Times New Roman"/>
                <a:cs typeface="Times New Roman"/>
                <a:sym typeface="Times New Roman"/>
              </a:rPr>
              <a:t>.</a:t>
            </a:r>
            <a:r>
              <a:rPr lang="ru">
                <a:solidFill>
                  <a:srgbClr val="0070C1"/>
                </a:solidFill>
                <a:highlight>
                  <a:srgbClr val="FFFFFF"/>
                </a:highlight>
                <a:latin typeface="Times New Roman"/>
                <a:ea typeface="Times New Roman"/>
                <a:cs typeface="Times New Roman"/>
                <a:sym typeface="Times New Roman"/>
              </a:rPr>
              <a:t>horizontal</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alignment</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WrapAlignment</a:t>
            </a:r>
            <a:r>
              <a:rPr lang="ru">
                <a:solidFill>
                  <a:schemeClr val="dk1"/>
                </a:solidFill>
                <a:highlight>
                  <a:srgbClr val="FFFFFF"/>
                </a:highlight>
                <a:latin typeface="Times New Roman"/>
                <a:ea typeface="Times New Roman"/>
                <a:cs typeface="Times New Roman"/>
                <a:sym typeface="Times New Roman"/>
              </a:rPr>
              <a:t>.</a:t>
            </a:r>
            <a:r>
              <a:rPr lang="ru">
                <a:solidFill>
                  <a:srgbClr val="0070C1"/>
                </a:solidFill>
                <a:highlight>
                  <a:srgbClr val="FFFFFF"/>
                </a:highlight>
                <a:latin typeface="Times New Roman"/>
                <a:ea typeface="Times New Roman"/>
                <a:cs typeface="Times New Roman"/>
                <a:sym typeface="Times New Roman"/>
              </a:rPr>
              <a:t>end</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spacing</a:t>
            </a:r>
            <a:r>
              <a:rPr lang="ru">
                <a:solidFill>
                  <a:schemeClr val="dk1"/>
                </a:solidFill>
                <a:highlight>
                  <a:srgbClr val="FFFFFF"/>
                </a:highlight>
                <a:latin typeface="Times New Roman"/>
                <a:ea typeface="Times New Roman"/>
                <a:cs typeface="Times New Roman"/>
                <a:sym typeface="Times New Roman"/>
              </a:rPr>
              <a:t>: </a:t>
            </a:r>
            <a:r>
              <a:rPr lang="ru">
                <a:solidFill>
                  <a:srgbClr val="098658"/>
                </a:solidFill>
                <a:highlight>
                  <a:srgbClr val="FFFFFF"/>
                </a:highlight>
                <a:latin typeface="Times New Roman"/>
                <a:ea typeface="Times New Roman"/>
                <a:cs typeface="Times New Roman"/>
                <a:sym typeface="Times New Roman"/>
              </a:rPr>
              <a:t>10.0</a:t>
            </a:r>
            <a:r>
              <a:rPr lang="ru">
                <a:solidFill>
                  <a:schemeClr val="dk1"/>
                </a:solidFill>
                <a:highlight>
                  <a:srgbClr val="FFFFFF"/>
                </a:highlight>
                <a:latin typeface="Times New Roman"/>
                <a:ea typeface="Times New Roman"/>
                <a:cs typeface="Times New Roman"/>
                <a:sym typeface="Times New Roman"/>
              </a:rPr>
              <a:t>, </a:t>
            </a:r>
            <a:r>
              <a:rPr lang="ru">
                <a:solidFill>
                  <a:srgbClr val="008000"/>
                </a:solidFill>
                <a:highlight>
                  <a:srgbClr val="FFFFFF"/>
                </a:highlight>
                <a:latin typeface="Times New Roman"/>
                <a:ea typeface="Times New Roman"/>
                <a:cs typeface="Times New Roman"/>
                <a:sym typeface="Times New Roman"/>
              </a:rPr>
              <a:t>// пространство до следующего виджета</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runSpacing</a:t>
            </a:r>
            <a:r>
              <a:rPr lang="ru">
                <a:solidFill>
                  <a:schemeClr val="dk1"/>
                </a:solidFill>
                <a:highlight>
                  <a:srgbClr val="FFFFFF"/>
                </a:highlight>
                <a:latin typeface="Times New Roman"/>
                <a:ea typeface="Times New Roman"/>
                <a:cs typeface="Times New Roman"/>
                <a:sym typeface="Times New Roman"/>
              </a:rPr>
              <a:t>: </a:t>
            </a:r>
            <a:r>
              <a:rPr lang="ru">
                <a:solidFill>
                  <a:srgbClr val="098658"/>
                </a:solidFill>
                <a:highlight>
                  <a:srgbClr val="FFFFFF"/>
                </a:highlight>
                <a:latin typeface="Times New Roman"/>
                <a:ea typeface="Times New Roman"/>
                <a:cs typeface="Times New Roman"/>
                <a:sym typeface="Times New Roman"/>
              </a:rPr>
              <a:t>20.0</a:t>
            </a:r>
            <a:r>
              <a:rPr lang="ru">
                <a:solidFill>
                  <a:schemeClr val="dk1"/>
                </a:solidFill>
                <a:highlight>
                  <a:srgbClr val="FFFFFF"/>
                </a:highlight>
                <a:latin typeface="Times New Roman"/>
                <a:ea typeface="Times New Roman"/>
                <a:cs typeface="Times New Roman"/>
                <a:sym typeface="Times New Roman"/>
              </a:rPr>
              <a:t>, </a:t>
            </a:r>
            <a:r>
              <a:rPr lang="ru">
                <a:solidFill>
                  <a:srgbClr val="008000"/>
                </a:solidFill>
                <a:highlight>
                  <a:srgbClr val="FFFFFF"/>
                </a:highlight>
                <a:latin typeface="Times New Roman"/>
                <a:ea typeface="Times New Roman"/>
                <a:cs typeface="Times New Roman"/>
                <a:sym typeface="Times New Roman"/>
              </a:rPr>
              <a:t>// пространство между строками/столбцами</a:t>
            </a:r>
            <a:endParaRPr>
              <a:solidFill>
                <a:srgbClr val="008000"/>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children</a:t>
            </a: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1'</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2'</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Chip</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r>
              <a:rPr lang="ru">
                <a:solidFill>
                  <a:srgbClr val="001080"/>
                </a:solidFill>
                <a:highlight>
                  <a:srgbClr val="FFFFFF"/>
                </a:highlight>
                <a:latin typeface="Times New Roman"/>
                <a:ea typeface="Times New Roman"/>
                <a:cs typeface="Times New Roman"/>
                <a:sym typeface="Times New Roman"/>
              </a:rPr>
              <a:t>label</a:t>
            </a:r>
            <a:r>
              <a:rPr lang="ru">
                <a:solidFill>
                  <a:schemeClr val="dk1"/>
                </a:solidFill>
                <a:highlight>
                  <a:srgbClr val="FFFFFF"/>
                </a:highlight>
                <a:latin typeface="Times New Roman"/>
                <a:ea typeface="Times New Roman"/>
                <a:cs typeface="Times New Roman"/>
                <a:sym typeface="Times New Roman"/>
              </a:rPr>
              <a:t>: </a:t>
            </a:r>
            <a:r>
              <a:rPr lang="ru">
                <a:solidFill>
                  <a:srgbClr val="267F99"/>
                </a:solidFill>
                <a:highlight>
                  <a:srgbClr val="FFFFFF"/>
                </a:highlight>
                <a:latin typeface="Times New Roman"/>
                <a:ea typeface="Times New Roman"/>
                <a:cs typeface="Times New Roman"/>
                <a:sym typeface="Times New Roman"/>
              </a:rPr>
              <a:t>Text</a:t>
            </a:r>
            <a:r>
              <a:rPr lang="ru">
                <a:solidFill>
                  <a:schemeClr val="dk1"/>
                </a:solidFill>
                <a:highlight>
                  <a:srgbClr val="FFFFFF"/>
                </a:highlight>
                <a:latin typeface="Times New Roman"/>
                <a:ea typeface="Times New Roman"/>
                <a:cs typeface="Times New Roman"/>
                <a:sym typeface="Times New Roman"/>
              </a:rPr>
              <a:t>(</a:t>
            </a:r>
            <a:r>
              <a:rPr lang="ru">
                <a:solidFill>
                  <a:srgbClr val="A31515"/>
                </a:solidFill>
                <a:highlight>
                  <a:srgbClr val="FFFFFF"/>
                </a:highlight>
                <a:latin typeface="Times New Roman"/>
                <a:ea typeface="Times New Roman"/>
                <a:cs typeface="Times New Roman"/>
                <a:sym typeface="Times New Roman"/>
              </a:rPr>
              <a:t>'Tag 3'</a:t>
            </a: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chemeClr val="dk1"/>
                </a:solidFill>
                <a:highlight>
                  <a:srgbClr val="FFFFFF"/>
                </a:highlight>
                <a:latin typeface="Times New Roman"/>
                <a:ea typeface="Times New Roman"/>
                <a:cs typeface="Times New Roman"/>
                <a:sym typeface="Times New Roman"/>
              </a:rPr>
              <a:t>),</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rgbClr val="0000FF"/>
              </a:solidFill>
              <a:highlight>
                <a:srgbClr val="FFFFFF"/>
              </a:highlight>
              <a:latin typeface="Times New Roman"/>
              <a:ea typeface="Times New Roman"/>
              <a:cs typeface="Times New Roman"/>
              <a:sym typeface="Times New Roman"/>
            </a:endParaRPr>
          </a:p>
        </p:txBody>
      </p:sp>
      <p:pic>
        <p:nvPicPr>
          <p:cNvPr id="562" name="Google Shape;562;p76"/>
          <p:cNvPicPr preferRelativeResize="0"/>
          <p:nvPr/>
        </p:nvPicPr>
        <p:blipFill>
          <a:blip r:embed="rId3">
            <a:alphaModFix/>
          </a:blip>
          <a:stretch>
            <a:fillRect/>
          </a:stretch>
        </p:blipFill>
        <p:spPr>
          <a:xfrm>
            <a:off x="6661575" y="1800225"/>
            <a:ext cx="2047875" cy="1543050"/>
          </a:xfrm>
          <a:prstGeom prst="rect">
            <a:avLst/>
          </a:prstGeom>
          <a:noFill/>
          <a:ln>
            <a:noFill/>
          </a:ln>
        </p:spPr>
      </p:pic>
      <p:pic>
        <p:nvPicPr>
          <p:cNvPr id="563" name="Google Shape;563;p76"/>
          <p:cNvPicPr preferRelativeResize="0"/>
          <p:nvPr/>
        </p:nvPicPr>
        <p:blipFill>
          <a:blip r:embed="rId4">
            <a:alphaModFix/>
          </a:blip>
          <a:stretch>
            <a:fillRect/>
          </a:stretch>
        </p:blipFill>
        <p:spPr>
          <a:xfrm>
            <a:off x="4009275" y="2493975"/>
            <a:ext cx="2326025" cy="829502"/>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7"/>
          <p:cNvSpPr txBox="1"/>
          <p:nvPr/>
        </p:nvSpPr>
        <p:spPr>
          <a:xfrm>
            <a:off x="457850" y="877150"/>
            <a:ext cx="7774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Виджет </a:t>
            </a:r>
            <a:r>
              <a:rPr lang="ru" sz="1800" b="1" i="1">
                <a:latin typeface="Times New Roman"/>
                <a:ea typeface="Times New Roman"/>
                <a:cs typeface="Times New Roman"/>
                <a:sym typeface="Times New Roman"/>
              </a:rPr>
              <a:t>Flow </a:t>
            </a:r>
            <a:r>
              <a:rPr lang="ru" sz="1800">
                <a:latin typeface="Times New Roman"/>
                <a:ea typeface="Times New Roman"/>
                <a:cs typeface="Times New Roman"/>
                <a:sym typeface="Times New Roman"/>
              </a:rPr>
              <a:t>располагает позволяет позиционировать дочерние элементы с использованием пользовательской логики.</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Flow может быть особенно полезен, когда вам </a:t>
            </a:r>
            <a:r>
              <a:rPr lang="ru" sz="1800" b="1" i="1">
                <a:latin typeface="Times New Roman"/>
                <a:ea typeface="Times New Roman"/>
                <a:cs typeface="Times New Roman"/>
                <a:sym typeface="Times New Roman"/>
              </a:rPr>
              <a:t>нужно создать собственный макет</a:t>
            </a:r>
            <a:r>
              <a:rPr lang="ru" sz="1800">
                <a:latin typeface="Times New Roman"/>
                <a:ea typeface="Times New Roman"/>
                <a:cs typeface="Times New Roman"/>
                <a:sym typeface="Times New Roman"/>
              </a:rPr>
              <a:t> с нестандартно расположенными дочерними виджетами. Например, если вы создаете игровое поле, на котором плитки должны располагаться непрямоугольным узором, вы можете использовать </a:t>
            </a:r>
            <a:r>
              <a:rPr lang="ru" sz="1800">
                <a:solidFill>
                  <a:schemeClr val="dk1"/>
                </a:solidFill>
                <a:latin typeface="Times New Roman"/>
                <a:ea typeface="Times New Roman"/>
                <a:cs typeface="Times New Roman"/>
                <a:sym typeface="Times New Roman"/>
              </a:rPr>
              <a:t>Flow </a:t>
            </a:r>
            <a:r>
              <a:rPr lang="ru" sz="1800">
                <a:latin typeface="Times New Roman"/>
                <a:ea typeface="Times New Roman"/>
                <a:cs typeface="Times New Roman"/>
                <a:sym typeface="Times New Roman"/>
              </a:rPr>
              <a:t>, чтобы расположить плитки вручную.</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Flow — это низкоуровневый примитив макета, который дает вам детальный контроль над позиционированием дочерних виджетов. Обычно он не используется напрямую в большинстве сценариев разработки приложений, поскольку виджеты макета более высокого уровня, такие как Row, Column, Stack и Wrap, предоставляют более удобные абстракции для большинства потребностей макета. Однако могут быть случаи, когда макет Flow является лучшим инструментом для работы.</a:t>
            </a:r>
            <a:endParaRPr sz="1800">
              <a:latin typeface="Times New Roman"/>
              <a:ea typeface="Times New Roman"/>
              <a:cs typeface="Times New Roman"/>
              <a:sym typeface="Times New Roman"/>
            </a:endParaRPr>
          </a:p>
        </p:txBody>
      </p:sp>
      <p:sp>
        <p:nvSpPr>
          <p:cNvPr id="569" name="Google Shape;569;p77"/>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Flow</a:t>
            </a:r>
            <a:endParaRPr sz="2400" b="1">
              <a:solidFill>
                <a:srgbClr val="6D9EEB"/>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78"/>
          <p:cNvPicPr preferRelativeResize="0"/>
          <p:nvPr/>
        </p:nvPicPr>
        <p:blipFill>
          <a:blip r:embed="rId3">
            <a:alphaModFix/>
          </a:blip>
          <a:stretch>
            <a:fillRect/>
          </a:stretch>
        </p:blipFill>
        <p:spPr>
          <a:xfrm>
            <a:off x="152400" y="152400"/>
            <a:ext cx="4173379" cy="4838701"/>
          </a:xfrm>
          <a:prstGeom prst="rect">
            <a:avLst/>
          </a:prstGeom>
          <a:noFill/>
          <a:ln>
            <a:noFill/>
          </a:ln>
        </p:spPr>
      </p:pic>
      <p:sp>
        <p:nvSpPr>
          <p:cNvPr id="575" name="Google Shape;575;p78"/>
          <p:cNvSpPr txBox="1"/>
          <p:nvPr/>
        </p:nvSpPr>
        <p:spPr>
          <a:xfrm>
            <a:off x="4572000" y="152400"/>
            <a:ext cx="4395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Например, Flow можно использовать для создания выпадающего меню.</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9"/>
          <p:cNvSpPr txBox="1"/>
          <p:nvPr/>
        </p:nvSpPr>
        <p:spPr>
          <a:xfrm>
            <a:off x="457850" y="877150"/>
            <a:ext cx="50661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Stack используется для размещения одного виджета поверх другого в виде стека. </a:t>
            </a:r>
            <a:r>
              <a:rPr lang="ru" sz="1800">
                <a:solidFill>
                  <a:schemeClr val="dk1"/>
                </a:solidFill>
                <a:latin typeface="Times New Roman"/>
                <a:ea typeface="Times New Roman"/>
                <a:cs typeface="Times New Roman"/>
                <a:sym typeface="Times New Roman"/>
              </a:rPr>
              <a:t>Stack </a:t>
            </a:r>
            <a:r>
              <a:rPr lang="ru" sz="1800">
                <a:latin typeface="Times New Roman"/>
                <a:ea typeface="Times New Roman"/>
                <a:cs typeface="Times New Roman"/>
                <a:sym typeface="Times New Roman"/>
              </a:rPr>
              <a:t> можно использовать для создания сложных макетов, в которых </a:t>
            </a:r>
            <a:r>
              <a:rPr lang="ru" sz="1800" b="1" i="1">
                <a:latin typeface="Times New Roman"/>
                <a:ea typeface="Times New Roman"/>
                <a:cs typeface="Times New Roman"/>
                <a:sym typeface="Times New Roman"/>
              </a:rPr>
              <a:t>виджеты перекрывают друг друга</a:t>
            </a:r>
            <a:r>
              <a:rPr lang="ru" sz="1800">
                <a:latin typeface="Times New Roman"/>
                <a:ea typeface="Times New Roman"/>
                <a:cs typeface="Times New Roman"/>
                <a:sym typeface="Times New Roman"/>
              </a:rPr>
              <a:t> или где виджеты должны </a:t>
            </a:r>
            <a:r>
              <a:rPr lang="ru" sz="1800" b="1" i="1">
                <a:latin typeface="Times New Roman"/>
                <a:ea typeface="Times New Roman"/>
                <a:cs typeface="Times New Roman"/>
                <a:sym typeface="Times New Roman"/>
              </a:rPr>
              <a:t>располагаться точно по отношению друг к другу</a:t>
            </a:r>
            <a:r>
              <a:rPr lang="ru"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581" name="Google Shape;581;p79"/>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Stack</a:t>
            </a:r>
            <a:endParaRPr sz="2400" b="1">
              <a:solidFill>
                <a:srgbClr val="6D9EEB"/>
              </a:solidFill>
              <a:latin typeface="Times New Roman"/>
              <a:ea typeface="Times New Roman"/>
              <a:cs typeface="Times New Roman"/>
              <a:sym typeface="Times New Roman"/>
            </a:endParaRPr>
          </a:p>
        </p:txBody>
      </p:sp>
      <p:pic>
        <p:nvPicPr>
          <p:cNvPr id="582" name="Google Shape;582;p79"/>
          <p:cNvPicPr preferRelativeResize="0"/>
          <p:nvPr/>
        </p:nvPicPr>
        <p:blipFill>
          <a:blip r:embed="rId3">
            <a:alphaModFix/>
          </a:blip>
          <a:stretch>
            <a:fillRect/>
          </a:stretch>
        </p:blipFill>
        <p:spPr>
          <a:xfrm>
            <a:off x="6215726" y="470575"/>
            <a:ext cx="2303750" cy="4159576"/>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0"/>
          <p:cNvSpPr txBox="1"/>
          <p:nvPr/>
        </p:nvSpPr>
        <p:spPr>
          <a:xfrm>
            <a:off x="267350" y="267375"/>
            <a:ext cx="84114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Дочерние элементы Stack могут быть позиционированы или не позиционированы.</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ru" sz="1800">
                <a:solidFill>
                  <a:schemeClr val="dk1"/>
                </a:solidFill>
                <a:latin typeface="Times New Roman"/>
                <a:ea typeface="Times New Roman"/>
                <a:cs typeface="Times New Roman"/>
                <a:sym typeface="Times New Roman"/>
              </a:rPr>
              <a:t>Позиционированный виджет: обернут в виджет Positioned и работает с комбинацией параметров — по вертикали (сверху, снизу, по высоте) и по горизонтали (слева, справа и по ширине) для позиционирования виджетов в стеке. </a:t>
            </a:r>
            <a:endParaRPr sz="18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К позиционированному виджету относится так же виджет обернутый в Align (для Align можно использовать свойство alignment).</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ru" sz="1800">
                <a:solidFill>
                  <a:schemeClr val="dk1"/>
                </a:solidFill>
                <a:latin typeface="Times New Roman"/>
                <a:ea typeface="Times New Roman"/>
                <a:cs typeface="Times New Roman"/>
                <a:sym typeface="Times New Roman"/>
              </a:rPr>
              <a:t>Виджет без позиционирования: если элемент Stack не обернут виджетом Align или Positioned, то он считается виджетом без позиционирования. Непозиционированные виджеты оказываются на экране в зависимости от свойства alignment стека. По умолчанию верхний левый угол экрана.</a:t>
            </a:r>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81"/>
          <p:cNvSpPr txBox="1"/>
          <p:nvPr/>
        </p:nvSpPr>
        <p:spPr>
          <a:xfrm>
            <a:off x="264125" y="239300"/>
            <a:ext cx="8399100" cy="331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400">
                <a:solidFill>
                  <a:schemeClr val="dk1"/>
                </a:solidFill>
                <a:highlight>
                  <a:srgbClr val="FFFFFF"/>
                </a:highlight>
                <a:latin typeface="Times New Roman"/>
                <a:ea typeface="Times New Roman"/>
                <a:cs typeface="Times New Roman"/>
                <a:sym typeface="Times New Roman"/>
              </a:rPr>
              <a:t>Конструктор:</a:t>
            </a:r>
            <a:endParaRPr sz="2400">
              <a:solidFill>
                <a:schemeClr val="dk1"/>
              </a:solidFill>
              <a:highlight>
                <a:srgbClr val="FFFFFF"/>
              </a:highlight>
              <a:latin typeface="Times New Roman"/>
              <a:ea typeface="Times New Roman"/>
              <a:cs typeface="Times New Roman"/>
              <a:sym typeface="Times New Roman"/>
            </a:endParaRPr>
          </a:p>
          <a:p>
            <a:pPr marL="0" lvl="0" indent="0" algn="l" rtl="0">
              <a:lnSpc>
                <a:spcPct val="100000"/>
              </a:lnSpc>
              <a:spcBef>
                <a:spcPts val="0"/>
              </a:spcBef>
              <a:spcAft>
                <a:spcPts val="0"/>
              </a:spcAft>
              <a:buNone/>
            </a:pPr>
            <a:r>
              <a:rPr lang="ru">
                <a:solidFill>
                  <a:srgbClr val="795E26"/>
                </a:solidFill>
                <a:highlight>
                  <a:srgbClr val="FFFFFF"/>
                </a:highlight>
              </a:rPr>
              <a:t>Stack</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Key</a:t>
            </a:r>
            <a:r>
              <a:rPr lang="ru">
                <a:solidFill>
                  <a:schemeClr val="dk1"/>
                </a:solidFill>
                <a:highlight>
                  <a:srgbClr val="FFFFFF"/>
                </a:highlight>
              </a:rPr>
              <a:t> </a:t>
            </a:r>
            <a:r>
              <a:rPr lang="ru">
                <a:solidFill>
                  <a:srgbClr val="001080"/>
                </a:solidFill>
                <a:highlight>
                  <a:srgbClr val="FFFFFF"/>
                </a:highlight>
              </a:rPr>
              <a:t>key</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AlignmentGeometry</a:t>
            </a:r>
            <a:r>
              <a:rPr lang="ru">
                <a:solidFill>
                  <a:schemeClr val="dk1"/>
                </a:solidFill>
                <a:highlight>
                  <a:srgbClr val="FFFFFF"/>
                </a:highlight>
              </a:rPr>
              <a:t> </a:t>
            </a:r>
            <a:r>
              <a:rPr lang="ru">
                <a:solidFill>
                  <a:srgbClr val="001080"/>
                </a:solidFill>
                <a:highlight>
                  <a:srgbClr val="FFFFFF"/>
                </a:highlight>
              </a:rPr>
              <a:t>alignment</a:t>
            </a:r>
            <a:r>
              <a:rPr lang="ru">
                <a:solidFill>
                  <a:schemeClr val="dk1"/>
                </a:solidFill>
                <a:highlight>
                  <a:srgbClr val="FFFFFF"/>
                </a:highlight>
              </a:rPr>
              <a:t>: </a:t>
            </a:r>
            <a:r>
              <a:rPr lang="ru">
                <a:solidFill>
                  <a:srgbClr val="267F99"/>
                </a:solidFill>
                <a:highlight>
                  <a:srgbClr val="FFFFFF"/>
                </a:highlight>
              </a:rPr>
              <a:t>AlignmentDirectional</a:t>
            </a:r>
            <a:r>
              <a:rPr lang="ru">
                <a:solidFill>
                  <a:schemeClr val="dk1"/>
                </a:solidFill>
                <a:highlight>
                  <a:srgbClr val="FFFFFF"/>
                </a:highlight>
              </a:rPr>
              <a:t>.</a:t>
            </a:r>
            <a:r>
              <a:rPr lang="ru">
                <a:solidFill>
                  <a:srgbClr val="001080"/>
                </a:solidFill>
                <a:highlight>
                  <a:srgbClr val="FFFFFF"/>
                </a:highlight>
              </a:rPr>
              <a:t>topStart</a:t>
            </a:r>
            <a:r>
              <a:rPr lang="ru">
                <a:solidFill>
                  <a:schemeClr val="dk1"/>
                </a:solidFill>
                <a:highlight>
                  <a:srgbClr val="FFFFFF"/>
                </a:highlight>
              </a:rPr>
              <a:t>, </a:t>
            </a:r>
            <a:r>
              <a:rPr lang="ru">
                <a:solidFill>
                  <a:srgbClr val="008000"/>
                </a:solidFill>
                <a:highlight>
                  <a:srgbClr val="FFFFFF"/>
                </a:highlight>
              </a:rPr>
              <a:t>// расположение вложенных виджетов</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TextDirection</a:t>
            </a:r>
            <a:r>
              <a:rPr lang="ru">
                <a:solidFill>
                  <a:schemeClr val="dk1"/>
                </a:solidFill>
                <a:highlight>
                  <a:srgbClr val="FFFFFF"/>
                </a:highlight>
              </a:rPr>
              <a:t> </a:t>
            </a:r>
            <a:r>
              <a:rPr lang="ru">
                <a:solidFill>
                  <a:srgbClr val="001080"/>
                </a:solidFill>
                <a:highlight>
                  <a:srgbClr val="FFFFFF"/>
                </a:highlight>
              </a:rPr>
              <a:t>textDirection</a:t>
            </a:r>
            <a:r>
              <a:rPr lang="ru">
                <a:solidFill>
                  <a:schemeClr val="dk1"/>
                </a:solidFill>
                <a:highlight>
                  <a:srgbClr val="FFFFFF"/>
                </a:highlight>
              </a:rPr>
              <a:t>, </a:t>
            </a:r>
            <a:r>
              <a:rPr lang="ru">
                <a:solidFill>
                  <a:srgbClr val="008000"/>
                </a:solidFill>
                <a:highlight>
                  <a:srgbClr val="FFFFFF"/>
                </a:highlight>
              </a:rPr>
              <a:t>// порядок расположения вложенных элементов по горизонтали</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StackFit</a:t>
            </a:r>
            <a:r>
              <a:rPr lang="ru">
                <a:solidFill>
                  <a:schemeClr val="dk1"/>
                </a:solidFill>
                <a:highlight>
                  <a:srgbClr val="FFFFFF"/>
                </a:highlight>
              </a:rPr>
              <a:t> </a:t>
            </a:r>
            <a:r>
              <a:rPr lang="ru">
                <a:solidFill>
                  <a:srgbClr val="001080"/>
                </a:solidFill>
                <a:highlight>
                  <a:srgbClr val="FFFFFF"/>
                </a:highlight>
              </a:rPr>
              <a:t>fit</a:t>
            </a:r>
            <a:r>
              <a:rPr lang="ru">
                <a:solidFill>
                  <a:schemeClr val="dk1"/>
                </a:solidFill>
                <a:highlight>
                  <a:srgbClr val="FFFFFF"/>
                </a:highlight>
              </a:rPr>
              <a:t>: </a:t>
            </a:r>
            <a:r>
              <a:rPr lang="ru">
                <a:solidFill>
                  <a:srgbClr val="267F99"/>
                </a:solidFill>
                <a:highlight>
                  <a:srgbClr val="FFFFFF"/>
                </a:highlight>
              </a:rPr>
              <a:t>StackFit</a:t>
            </a:r>
            <a:r>
              <a:rPr lang="ru">
                <a:solidFill>
                  <a:schemeClr val="dk1"/>
                </a:solidFill>
                <a:highlight>
                  <a:srgbClr val="FFFFFF"/>
                </a:highlight>
              </a:rPr>
              <a:t>.</a:t>
            </a:r>
            <a:r>
              <a:rPr lang="ru">
                <a:solidFill>
                  <a:srgbClr val="0070C1"/>
                </a:solidFill>
                <a:highlight>
                  <a:srgbClr val="FFFFFF"/>
                </a:highlight>
              </a:rPr>
              <a:t>loose</a:t>
            </a:r>
            <a:r>
              <a:rPr lang="ru">
                <a:solidFill>
                  <a:schemeClr val="dk1"/>
                </a:solidFill>
                <a:highlight>
                  <a:srgbClr val="FFFFFF"/>
                </a:highlight>
              </a:rPr>
              <a:t>, </a:t>
            </a:r>
            <a:r>
              <a:rPr lang="ru">
                <a:solidFill>
                  <a:srgbClr val="008000"/>
                </a:solidFill>
                <a:highlight>
                  <a:srgbClr val="FFFFFF"/>
                </a:highlight>
              </a:rPr>
              <a:t>// размеры для вложенных виджетов</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Overflow </a:t>
            </a:r>
            <a:r>
              <a:rPr lang="ru">
                <a:solidFill>
                  <a:srgbClr val="001080"/>
                </a:solidFill>
                <a:highlight>
                  <a:srgbClr val="FFFFFF"/>
                </a:highlight>
              </a:rPr>
              <a:t>overflow</a:t>
            </a:r>
            <a:r>
              <a:rPr lang="ru">
                <a:solidFill>
                  <a:schemeClr val="dk1"/>
                </a:solidFill>
                <a:highlight>
                  <a:srgbClr val="FFFFFF"/>
                </a:highlight>
              </a:rPr>
              <a:t>: Overflow.clip, </a:t>
            </a:r>
            <a:r>
              <a:rPr lang="ru">
                <a:solidFill>
                  <a:srgbClr val="008000"/>
                </a:solidFill>
                <a:highlight>
                  <a:srgbClr val="FFFFFF"/>
                </a:highlight>
              </a:rPr>
              <a:t>// устанавливает, надо ли усекать вложенное содержимое</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Clip</a:t>
            </a:r>
            <a:r>
              <a:rPr lang="ru">
                <a:solidFill>
                  <a:schemeClr val="dk1"/>
                </a:solidFill>
                <a:highlight>
                  <a:srgbClr val="FFFFFF"/>
                </a:highlight>
              </a:rPr>
              <a:t> </a:t>
            </a:r>
            <a:r>
              <a:rPr lang="ru">
                <a:solidFill>
                  <a:srgbClr val="001080"/>
                </a:solidFill>
                <a:highlight>
                  <a:srgbClr val="FFFFFF"/>
                </a:highlight>
              </a:rPr>
              <a:t>clipBehavior</a:t>
            </a:r>
            <a:r>
              <a:rPr lang="ru">
                <a:solidFill>
                  <a:schemeClr val="dk1"/>
                </a:solidFill>
                <a:highlight>
                  <a:srgbClr val="FFFFFF"/>
                </a:highlight>
              </a:rPr>
              <a:t>: </a:t>
            </a:r>
            <a:r>
              <a:rPr lang="ru">
                <a:solidFill>
                  <a:srgbClr val="267F99"/>
                </a:solidFill>
                <a:highlight>
                  <a:srgbClr val="FFFFFF"/>
                </a:highlight>
              </a:rPr>
              <a:t>Clip</a:t>
            </a:r>
            <a:r>
              <a:rPr lang="ru">
                <a:solidFill>
                  <a:schemeClr val="dk1"/>
                </a:solidFill>
                <a:highlight>
                  <a:srgbClr val="FFFFFF"/>
                </a:highlight>
              </a:rPr>
              <a:t>.</a:t>
            </a:r>
            <a:r>
              <a:rPr lang="ru">
                <a:solidFill>
                  <a:srgbClr val="0070C1"/>
                </a:solidFill>
                <a:highlight>
                  <a:srgbClr val="FFFFFF"/>
                </a:highlight>
              </a:rPr>
              <a:t>hardEdge</a:t>
            </a:r>
            <a:r>
              <a:rPr lang="ru">
                <a:solidFill>
                  <a:schemeClr val="dk1"/>
                </a:solidFill>
                <a:highlight>
                  <a:srgbClr val="FFFFFF"/>
                </a:highlight>
              </a:rPr>
              <a:t>, </a:t>
            </a:r>
            <a:r>
              <a:rPr lang="ru">
                <a:solidFill>
                  <a:srgbClr val="008000"/>
                </a:solidFill>
                <a:highlight>
                  <a:srgbClr val="FFFFFF"/>
                </a:highlight>
              </a:rPr>
              <a:t>// устанавливает, как вложенные элементы будут усекаться</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&lt;</a:t>
            </a:r>
            <a:r>
              <a:rPr lang="ru">
                <a:solidFill>
                  <a:srgbClr val="267F99"/>
                </a:solidFill>
                <a:highlight>
                  <a:srgbClr val="FFFFFF"/>
                </a:highlight>
              </a:rPr>
              <a:t>Widget</a:t>
            </a:r>
            <a:r>
              <a:rPr lang="ru">
                <a:solidFill>
                  <a:schemeClr val="dk1"/>
                </a:solidFill>
                <a:highlight>
                  <a:srgbClr val="FFFFFF"/>
                </a:highlight>
              </a:rPr>
              <a:t>&gt; </a:t>
            </a:r>
            <a:r>
              <a:rPr lang="ru">
                <a:solidFill>
                  <a:srgbClr val="001080"/>
                </a:solidFill>
                <a:highlight>
                  <a:srgbClr val="FFFFFF"/>
                </a:highlight>
              </a:rPr>
              <a:t>children</a:t>
            </a:r>
            <a:r>
              <a:rPr lang="ru">
                <a:solidFill>
                  <a:schemeClr val="dk1"/>
                </a:solidFill>
                <a:highlight>
                  <a:srgbClr val="FFFFFF"/>
                </a:highlight>
              </a:rPr>
              <a:t>: </a:t>
            </a:r>
            <a:r>
              <a:rPr lang="ru">
                <a:solidFill>
                  <a:srgbClr val="0000FF"/>
                </a:solidFill>
                <a:highlight>
                  <a:srgbClr val="FFFFFF"/>
                </a:highlight>
              </a:rPr>
              <a:t>const</a:t>
            </a:r>
            <a:r>
              <a:rPr lang="ru">
                <a:solidFill>
                  <a:schemeClr val="dk1"/>
                </a:solidFill>
                <a:highlight>
                  <a:srgbClr val="FFFFFF"/>
                </a:highlight>
              </a:rPr>
              <a:t> &lt;</a:t>
            </a:r>
            <a:r>
              <a:rPr lang="ru">
                <a:solidFill>
                  <a:srgbClr val="267F99"/>
                </a:solidFill>
                <a:highlight>
                  <a:srgbClr val="FFFFFF"/>
                </a:highlight>
              </a:rPr>
              <a:t>Widget</a:t>
            </a:r>
            <a:r>
              <a:rPr lang="ru">
                <a:solidFill>
                  <a:schemeClr val="dk1"/>
                </a:solidFill>
                <a:highlight>
                  <a:srgbClr val="FFFFFF"/>
                </a:highlight>
              </a:rPr>
              <a:t>&gt;[]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15000"/>
              </a:lnSpc>
              <a:spcBef>
                <a:spcPts val="1200"/>
              </a:spcBef>
              <a:spcAft>
                <a:spcPts val="0"/>
              </a:spcAft>
              <a:buNone/>
            </a:pPr>
            <a:endParaRPr sz="1100">
              <a:solidFill>
                <a:srgbClr val="795E26"/>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endParaRPr lang="en-US"/>
          </a:p>
        </p:txBody>
      </p:sp>
      <p:sp>
        <p:nvSpPr>
          <p:cNvPr id="3" name="Текст 2"/>
          <p:cNvSpPr>
            <a:spLocks noGrp="1"/>
          </p:cNvSpPr>
          <p:nvPr>
            <p:ph type="body" idx="1"/>
          </p:nvPr>
        </p:nvSpPr>
        <p:spPr/>
        <p:txBody>
          <a:bodyPr>
            <a:normAutofit/>
          </a:bodyPr>
          <a:lstStyle/>
          <a:p>
            <a:pPr marL="114300" indent="0">
              <a:buNone/>
            </a:pPr>
            <a:r>
              <a:rPr lang="en-US" sz="2000" dirty="0" err="1"/>
              <a:t>SingleChildLayout</a:t>
            </a:r>
            <a:r>
              <a:rPr lang="en-US" sz="2000" dirty="0"/>
              <a:t>(</a:t>
            </a:r>
          </a:p>
          <a:p>
            <a:pPr marL="114300" indent="0">
              <a:buNone/>
            </a:pPr>
            <a:r>
              <a:rPr lang="en-US" sz="2000" dirty="0"/>
              <a:t>  delegate: </a:t>
            </a:r>
            <a:r>
              <a:rPr lang="en-US" sz="2000" dirty="0" err="1"/>
              <a:t>CenterLayoutDelegate</a:t>
            </a:r>
            <a:r>
              <a:rPr lang="en-US" sz="2000" dirty="0"/>
              <a:t>(),</a:t>
            </a:r>
          </a:p>
          <a:p>
            <a:pPr marL="114300" indent="0">
              <a:buNone/>
            </a:pPr>
            <a:r>
              <a:rPr lang="en-US" sz="2000" dirty="0"/>
              <a:t>  child: Text('Hello, world!'),</a:t>
            </a:r>
          </a:p>
          <a:p>
            <a:pPr marL="114300" indent="0">
              <a:buNone/>
            </a:pPr>
            <a:r>
              <a:rPr lang="en-US" sz="2000" dirty="0"/>
              <a:t>)</a:t>
            </a:r>
          </a:p>
        </p:txBody>
      </p:sp>
    </p:spTree>
    <p:extLst>
      <p:ext uri="{BB962C8B-B14F-4D97-AF65-F5344CB8AC3E}">
        <p14:creationId xmlns:p14="http://schemas.microsoft.com/office/powerpoint/2010/main" val="24611559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pic>
        <p:nvPicPr>
          <p:cNvPr id="597" name="Google Shape;597;p82"/>
          <p:cNvPicPr preferRelativeResize="0"/>
          <p:nvPr/>
        </p:nvPicPr>
        <p:blipFill>
          <a:blip r:embed="rId3">
            <a:alphaModFix/>
          </a:blip>
          <a:stretch>
            <a:fillRect/>
          </a:stretch>
        </p:blipFill>
        <p:spPr>
          <a:xfrm>
            <a:off x="5546700" y="265236"/>
            <a:ext cx="3433800" cy="4649663"/>
          </a:xfrm>
          <a:prstGeom prst="rect">
            <a:avLst/>
          </a:prstGeom>
          <a:noFill/>
          <a:ln>
            <a:noFill/>
          </a:ln>
        </p:spPr>
      </p:pic>
      <p:sp>
        <p:nvSpPr>
          <p:cNvPr id="598" name="Google Shape;598;p82"/>
          <p:cNvSpPr txBox="1"/>
          <p:nvPr/>
        </p:nvSpPr>
        <p:spPr>
          <a:xfrm>
            <a:off x="228600" y="304800"/>
            <a:ext cx="5241900" cy="457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latin typeface="Times New Roman"/>
                <a:ea typeface="Times New Roman"/>
                <a:cs typeface="Times New Roman"/>
                <a:sym typeface="Times New Roman"/>
              </a:rPr>
              <a:t>По умолчанию вложенные виджеты располагаются в верхнем левом углу элемента Stack (по умолчанию для свойства alignment установлено значение AlignmentDirectional.topStart), но естественно с помощью свойства alignment, которое представляет тип AlignmentGeometry мы можем переопределить положение вложенных виджетов с помощью одного из следующих значений:</a:t>
            </a:r>
            <a:endParaRPr sz="1600">
              <a:latin typeface="Times New Roman"/>
              <a:ea typeface="Times New Roman"/>
              <a:cs typeface="Times New Roman"/>
              <a:sym typeface="Times New Roman"/>
            </a:endParaRPr>
          </a:p>
          <a:p>
            <a:pPr marL="0" lvl="0" indent="0" algn="l" rtl="0">
              <a:lnSpc>
                <a:spcPct val="100000"/>
              </a:lnSpc>
              <a:spcBef>
                <a:spcPts val="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AlignmentDirectional.topEnd</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AlignmentDirectional.topCenter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AlignmentDirectional.bottomEnd</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AlignmentDirectional.bottomCenter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AlignmentDirectional.center</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0"/>
              </a:spcAft>
              <a:buClr>
                <a:schemeClr val="dk1"/>
              </a:buClr>
              <a:buSzPts val="1100"/>
              <a:buFont typeface="Arial"/>
              <a:buNone/>
            </a:pPr>
            <a:r>
              <a:rPr lang="ru" sz="1600">
                <a:solidFill>
                  <a:schemeClr val="dk1"/>
                </a:solidFill>
                <a:latin typeface="Times New Roman"/>
                <a:ea typeface="Times New Roman"/>
                <a:cs typeface="Times New Roman"/>
                <a:sym typeface="Times New Roman"/>
              </a:rPr>
              <a:t>• Alignment.centerStart</a:t>
            </a:r>
            <a:endParaRPr sz="1600">
              <a:solidFill>
                <a:schemeClr val="dk1"/>
              </a:solidFill>
              <a:latin typeface="Times New Roman"/>
              <a:ea typeface="Times New Roman"/>
              <a:cs typeface="Times New Roman"/>
              <a:sym typeface="Times New Roman"/>
            </a:endParaRPr>
          </a:p>
          <a:p>
            <a:pPr marL="0" lvl="0" indent="0" algn="l" rtl="0">
              <a:lnSpc>
                <a:spcPct val="100000"/>
              </a:lnSpc>
              <a:spcBef>
                <a:spcPts val="200"/>
              </a:spcBef>
              <a:spcAft>
                <a:spcPts val="200"/>
              </a:spcAft>
              <a:buNone/>
            </a:pPr>
            <a:r>
              <a:rPr lang="ru" sz="1600">
                <a:solidFill>
                  <a:schemeClr val="dk1"/>
                </a:solidFill>
                <a:latin typeface="Times New Roman"/>
                <a:ea typeface="Times New Roman"/>
                <a:cs typeface="Times New Roman"/>
                <a:sym typeface="Times New Roman"/>
              </a:rPr>
              <a:t>• Alignment.centerEnd</a:t>
            </a:r>
            <a:endParaRPr sz="16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3"/>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604" name="Google Shape;604;p83"/>
          <p:cNvSpPr txBox="1"/>
          <p:nvPr/>
        </p:nvSpPr>
        <p:spPr>
          <a:xfrm>
            <a:off x="333775" y="876975"/>
            <a:ext cx="4535100" cy="4433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sz="1200">
                <a:solidFill>
                  <a:srgbClr val="795E26"/>
                </a:solidFill>
                <a:highlight>
                  <a:srgbClr val="FFFFFF"/>
                </a:highlight>
              </a:rPr>
              <a:t>Stack</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alignment</a:t>
            </a:r>
            <a:r>
              <a:rPr lang="ru" sz="1200">
                <a:solidFill>
                  <a:schemeClr val="dk1"/>
                </a:solidFill>
                <a:highlight>
                  <a:srgbClr val="FFFFFF"/>
                </a:highlight>
              </a:rPr>
              <a:t>: </a:t>
            </a:r>
            <a:r>
              <a:rPr lang="ru" sz="1200">
                <a:solidFill>
                  <a:srgbClr val="267F99"/>
                </a:solidFill>
                <a:highlight>
                  <a:srgbClr val="FFFFFF"/>
                </a:highlight>
              </a:rPr>
              <a:t>Alignment</a:t>
            </a:r>
            <a:r>
              <a:rPr lang="ru" sz="1200">
                <a:solidFill>
                  <a:schemeClr val="dk1"/>
                </a:solidFill>
                <a:highlight>
                  <a:srgbClr val="FFFFFF"/>
                </a:highlight>
              </a:rPr>
              <a:t>.</a:t>
            </a:r>
            <a:r>
              <a:rPr lang="ru" sz="1200">
                <a:solidFill>
                  <a:srgbClr val="001080"/>
                </a:solidFill>
                <a:highlight>
                  <a:srgbClr val="FFFFFF"/>
                </a:highlight>
              </a:rPr>
              <a:t>topLeft</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children</a:t>
            </a:r>
            <a:r>
              <a:rPr lang="ru" sz="1200">
                <a:solidFill>
                  <a:schemeClr val="dk1"/>
                </a:solidFill>
                <a:highlight>
                  <a:srgbClr val="FFFFFF"/>
                </a:highlight>
              </a:rPr>
              <a:t>: &lt;</a:t>
            </a:r>
            <a:r>
              <a:rPr lang="ru" sz="1200">
                <a:solidFill>
                  <a:srgbClr val="267F99"/>
                </a:solidFill>
                <a:highlight>
                  <a:srgbClr val="FFFFFF"/>
                </a:highlight>
              </a:rPr>
              <a:t>Widget</a:t>
            </a:r>
            <a:r>
              <a:rPr lang="ru" sz="1200">
                <a:solidFill>
                  <a:schemeClr val="dk1"/>
                </a:solidFill>
                <a:highlight>
                  <a:srgbClr val="FFFFFF"/>
                </a:highlight>
              </a:rPr>
              <a:t>&gt;[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267F99"/>
                </a:solidFill>
                <a:highlight>
                  <a:srgbClr val="FFFFFF"/>
                </a:highlight>
              </a:rPr>
              <a:t>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top</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left</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orange</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267F99"/>
                </a:solidFill>
                <a:highlight>
                  <a:srgbClr val="FFFFFF"/>
                </a:highlight>
              </a:rPr>
              <a:t>Align</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alignment</a:t>
            </a:r>
            <a:r>
              <a:rPr lang="ru" sz="1200">
                <a:solidFill>
                  <a:schemeClr val="dk1"/>
                </a:solidFill>
                <a:highlight>
                  <a:srgbClr val="FFFFFF"/>
                </a:highlight>
              </a:rPr>
              <a:t>: </a:t>
            </a:r>
            <a:r>
              <a:rPr lang="ru" sz="1200">
                <a:solidFill>
                  <a:srgbClr val="267F99"/>
                </a:solidFill>
                <a:highlight>
                  <a:srgbClr val="FFFFFF"/>
                </a:highlight>
              </a:rPr>
              <a:t>Alignment</a:t>
            </a:r>
            <a:r>
              <a:rPr lang="ru" sz="1200">
                <a:solidFill>
                  <a:schemeClr val="dk1"/>
                </a:solidFill>
                <a:highlight>
                  <a:srgbClr val="FFFFFF"/>
                </a:highlight>
              </a:rPr>
              <a:t>.</a:t>
            </a:r>
            <a:r>
              <a:rPr lang="ru" sz="1200">
                <a:solidFill>
                  <a:srgbClr val="001080"/>
                </a:solidFill>
                <a:highlight>
                  <a:srgbClr val="FFFFFF"/>
                </a:highlight>
              </a:rPr>
              <a:t>topCenter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300</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'Aligned'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red</a:t>
            </a:r>
            <a:r>
              <a:rPr lang="ru" sz="1200">
                <a:solidFill>
                  <a:schemeClr val="dk1"/>
                </a:solidFill>
                <a:highlight>
                  <a:srgbClr val="FFFFFF"/>
                </a:highlight>
              </a:rPr>
              <a:t>,</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lnSpc>
                <a:spcPct val="100000"/>
              </a:lnSpc>
              <a:spcBef>
                <a:spcPts val="0"/>
              </a:spcBef>
              <a:spcAft>
                <a:spcPts val="0"/>
              </a:spcAft>
              <a:buNone/>
            </a:pPr>
            <a:r>
              <a:rPr lang="ru" sz="1200">
                <a:solidFill>
                  <a:schemeClr val="dk1"/>
                </a:solidFill>
                <a:highlight>
                  <a:srgbClr val="FFFFFF"/>
                </a:highlight>
              </a:rPr>
              <a:t>    </a:t>
            </a:r>
            <a:endParaRPr sz="1200">
              <a:solidFill>
                <a:srgbClr val="795E26"/>
              </a:solidFill>
              <a:highlight>
                <a:srgbClr val="FFFFFF"/>
              </a:highlight>
            </a:endParaRPr>
          </a:p>
        </p:txBody>
      </p:sp>
      <p:sp>
        <p:nvSpPr>
          <p:cNvPr id="605" name="Google Shape;605;p83"/>
          <p:cNvSpPr txBox="1"/>
          <p:nvPr/>
        </p:nvSpPr>
        <p:spPr>
          <a:xfrm>
            <a:off x="3999900" y="876975"/>
            <a:ext cx="51441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 sz="1200">
                <a:solidFill>
                  <a:srgbClr val="267F99"/>
                </a:solidFill>
                <a:highlight>
                  <a:srgbClr val="FFFFFF"/>
                </a:highlight>
              </a:rPr>
              <a:t>Container</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height</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width</a:t>
            </a:r>
            <a:r>
              <a:rPr lang="ru" sz="1200">
                <a:solidFill>
                  <a:schemeClr val="dk1"/>
                </a:solidFill>
                <a:highlight>
                  <a:srgbClr val="FFFFFF"/>
                </a:highlight>
              </a:rPr>
              <a:t>: </a:t>
            </a:r>
            <a:r>
              <a:rPr lang="ru" sz="1200">
                <a:solidFill>
                  <a:srgbClr val="098658"/>
                </a:solidFill>
                <a:highlight>
                  <a:srgbClr val="FFFFFF"/>
                </a:highlight>
              </a:rPr>
              <a:t>100</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Center</a:t>
            </a:r>
            <a:r>
              <a:rPr lang="ru" sz="1200">
                <a:solidFill>
                  <a:schemeClr val="dk1"/>
                </a:solidFill>
                <a:highlight>
                  <a:srgbClr val="FFFFFF"/>
                </a:highlight>
              </a:rPr>
              <a:t>(</a:t>
            </a:r>
            <a:r>
              <a:rPr lang="ru" sz="1200">
                <a:solidFill>
                  <a:srgbClr val="001080"/>
                </a:solidFill>
                <a:highlight>
                  <a:srgbClr val="FFFFFF"/>
                </a:highlight>
              </a:rPr>
              <a:t>child</a:t>
            </a:r>
            <a:r>
              <a:rPr lang="ru" sz="1200">
                <a:solidFill>
                  <a:schemeClr val="dk1"/>
                </a:solidFill>
                <a:highlight>
                  <a:srgbClr val="FFFFFF"/>
                </a:highlight>
              </a:rPr>
              <a:t>: </a:t>
            </a:r>
            <a:r>
              <a:rPr lang="ru" sz="1200">
                <a:solidFill>
                  <a:srgbClr val="267F99"/>
                </a:solidFill>
                <a:highlight>
                  <a:srgbClr val="FFFFFF"/>
                </a:highlight>
              </a:rPr>
              <a:t>Text</a:t>
            </a:r>
            <a:r>
              <a:rPr lang="ru" sz="1200">
                <a:solidFill>
                  <a:schemeClr val="dk1"/>
                </a:solidFill>
                <a:highlight>
                  <a:srgbClr val="FFFFFF"/>
                </a:highlight>
              </a:rPr>
              <a:t>(</a:t>
            </a:r>
            <a:r>
              <a:rPr lang="ru" sz="1200">
                <a:solidFill>
                  <a:srgbClr val="A31515"/>
                </a:solidFill>
                <a:highlight>
                  <a:srgbClr val="FFFFFF"/>
                </a:highlight>
              </a:rPr>
              <a:t>'Non-Positioned'</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r>
              <a:rPr lang="ru" sz="1200">
                <a:solidFill>
                  <a:srgbClr val="001080"/>
                </a:solidFill>
                <a:highlight>
                  <a:srgbClr val="FFFFFF"/>
                </a:highlight>
              </a:rPr>
              <a:t>color</a:t>
            </a:r>
            <a:r>
              <a:rPr lang="ru" sz="1200">
                <a:solidFill>
                  <a:schemeClr val="dk1"/>
                </a:solidFill>
                <a:highlight>
                  <a:srgbClr val="FFFFFF"/>
                </a:highlight>
              </a:rPr>
              <a:t>: </a:t>
            </a:r>
            <a:r>
              <a:rPr lang="ru" sz="1200">
                <a:solidFill>
                  <a:srgbClr val="267F99"/>
                </a:solidFill>
                <a:highlight>
                  <a:srgbClr val="FFFFFF"/>
                </a:highlight>
              </a:rPr>
              <a:t>Colors</a:t>
            </a:r>
            <a:r>
              <a:rPr lang="ru" sz="1200">
                <a:solidFill>
                  <a:schemeClr val="dk1"/>
                </a:solidFill>
                <a:highlight>
                  <a:srgbClr val="FFFFFF"/>
                </a:highlight>
              </a:rPr>
              <a:t>.</a:t>
            </a:r>
            <a:r>
              <a:rPr lang="ru" sz="1200">
                <a:solidFill>
                  <a:srgbClr val="001080"/>
                </a:solidFill>
                <a:highlight>
                  <a:srgbClr val="FFFFFF"/>
                </a:highlight>
              </a:rPr>
              <a:t>blue</a:t>
            </a: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200">
                <a:solidFill>
                  <a:schemeClr val="dk1"/>
                </a:solidFill>
                <a:highlight>
                  <a:srgbClr val="FFFFFF"/>
                </a:highlight>
              </a:rPr>
              <a:t>)</a:t>
            </a:r>
            <a:endParaRPr sz="1200">
              <a:solidFill>
                <a:schemeClr val="dk1"/>
              </a:solidFill>
              <a:highlight>
                <a:srgbClr val="FFFFFF"/>
              </a:highlight>
            </a:endParaRPr>
          </a:p>
          <a:p>
            <a:pPr marL="0" lvl="0" indent="0" algn="l" rtl="0">
              <a:spcBef>
                <a:spcPts val="0"/>
              </a:spcBef>
              <a:spcAft>
                <a:spcPts val="0"/>
              </a:spcAft>
              <a:buNone/>
            </a:pPr>
            <a:endParaRPr>
              <a:latin typeface="Calibri"/>
              <a:ea typeface="Calibri"/>
              <a:cs typeface="Calibri"/>
              <a:sym typeface="Calibri"/>
            </a:endParaRPr>
          </a:p>
        </p:txBody>
      </p:sp>
      <p:pic>
        <p:nvPicPr>
          <p:cNvPr id="606" name="Google Shape;606;p83"/>
          <p:cNvPicPr preferRelativeResize="0"/>
          <p:nvPr/>
        </p:nvPicPr>
        <p:blipFill>
          <a:blip r:embed="rId3">
            <a:alphaModFix/>
          </a:blip>
          <a:stretch>
            <a:fillRect/>
          </a:stretch>
        </p:blipFill>
        <p:spPr>
          <a:xfrm>
            <a:off x="6039076" y="2240550"/>
            <a:ext cx="2509874" cy="2777301"/>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4"/>
          <p:cNvSpPr txBox="1"/>
          <p:nvPr/>
        </p:nvSpPr>
        <p:spPr>
          <a:xfrm>
            <a:off x="457850" y="877150"/>
            <a:ext cx="49458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GridView — это прокручиваемая сетка виджетов. </a:t>
            </a: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a:latin typeface="Times New Roman"/>
                <a:ea typeface="Times New Roman"/>
                <a:cs typeface="Times New Roman"/>
                <a:sym typeface="Times New Roman"/>
              </a:rPr>
              <a:t>GridView — это мощный инструмент для создания сложных макетов сетки в приложении, который поддерживает широкий спектр параметров настройки, помогающих создать идеальную сетку для нужд вашего приложения.</a:t>
            </a: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a:p>
            <a:pPr marL="0" lvl="0" indent="0" algn="l" rtl="0">
              <a:spcBef>
                <a:spcPts val="0"/>
              </a:spcBef>
              <a:spcAft>
                <a:spcPts val="0"/>
              </a:spcAft>
              <a:buNone/>
            </a:pPr>
            <a:r>
              <a:rPr lang="ru" sz="1800" b="1" i="1">
                <a:latin typeface="Times New Roman"/>
                <a:ea typeface="Times New Roman"/>
                <a:cs typeface="Times New Roman"/>
                <a:sym typeface="Times New Roman"/>
              </a:rPr>
              <a:t>Направление главной оси сетки</a:t>
            </a:r>
            <a:r>
              <a:rPr lang="ru" sz="1800">
                <a:latin typeface="Times New Roman"/>
                <a:ea typeface="Times New Roman"/>
                <a:cs typeface="Times New Roman"/>
                <a:sym typeface="Times New Roman"/>
              </a:rPr>
              <a:t> — это направление, в котором она прокручивается. </a:t>
            </a: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
        <p:nvSpPr>
          <p:cNvPr id="612" name="Google Shape;612;p84"/>
          <p:cNvSpPr txBox="1"/>
          <p:nvPr/>
        </p:nvSpPr>
        <p:spPr>
          <a:xfrm>
            <a:off x="499275" y="235500"/>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6D9EEB"/>
                </a:solidFill>
                <a:latin typeface="Times New Roman"/>
                <a:ea typeface="Times New Roman"/>
                <a:cs typeface="Times New Roman"/>
                <a:sym typeface="Times New Roman"/>
              </a:rPr>
              <a:t>GridView</a:t>
            </a:r>
            <a:endParaRPr sz="2400" b="1">
              <a:solidFill>
                <a:srgbClr val="6D9EEB"/>
              </a:solidFill>
              <a:latin typeface="Times New Roman"/>
              <a:ea typeface="Times New Roman"/>
              <a:cs typeface="Times New Roman"/>
              <a:sym typeface="Times New Roman"/>
            </a:endParaRPr>
          </a:p>
        </p:txBody>
      </p:sp>
      <p:pic>
        <p:nvPicPr>
          <p:cNvPr id="613" name="Google Shape;613;p84"/>
          <p:cNvPicPr preferRelativeResize="0"/>
          <p:nvPr/>
        </p:nvPicPr>
        <p:blipFill>
          <a:blip r:embed="rId3">
            <a:alphaModFix/>
          </a:blip>
          <a:stretch>
            <a:fillRect/>
          </a:stretch>
        </p:blipFill>
        <p:spPr>
          <a:xfrm>
            <a:off x="6019250" y="251325"/>
            <a:ext cx="2568600" cy="4661725"/>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5"/>
          <p:cNvSpPr txBox="1"/>
          <p:nvPr/>
        </p:nvSpPr>
        <p:spPr>
          <a:xfrm>
            <a:off x="304800" y="304800"/>
            <a:ext cx="8534400" cy="267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Наиболее часто используемый конструктор — </a:t>
            </a:r>
            <a:r>
              <a:rPr lang="ru" sz="1800" b="1" i="1">
                <a:solidFill>
                  <a:schemeClr val="dk1"/>
                </a:solidFill>
                <a:latin typeface="Times New Roman"/>
                <a:ea typeface="Times New Roman"/>
                <a:cs typeface="Times New Roman"/>
                <a:sym typeface="Times New Roman"/>
              </a:rPr>
              <a:t>GridView.count</a:t>
            </a:r>
            <a:r>
              <a:rPr lang="ru"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800">
                <a:solidFill>
                  <a:schemeClr val="dk1"/>
                </a:solidFill>
                <a:latin typeface="Times New Roman"/>
                <a:ea typeface="Times New Roman"/>
                <a:cs typeface="Times New Roman"/>
                <a:sym typeface="Times New Roman"/>
              </a:rPr>
              <a:t>Некоторые из важных свойств:</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scrollDirection</a:t>
            </a:r>
            <a:r>
              <a:rPr lang="ru" sz="1800">
                <a:solidFill>
                  <a:schemeClr val="dk1"/>
                </a:solidFill>
                <a:latin typeface="Times New Roman"/>
                <a:ea typeface="Times New Roman"/>
                <a:cs typeface="Times New Roman"/>
                <a:sym typeface="Times New Roman"/>
              </a:rPr>
              <a:t>: указывает направление, в котором будет прокручиваться GridView. По умолчанию он прокручивается в вертикальном направлении</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crossAxisCount</a:t>
            </a:r>
            <a:r>
              <a:rPr lang="ru" sz="1800">
                <a:solidFill>
                  <a:schemeClr val="dk1"/>
                </a:solidFill>
                <a:latin typeface="Times New Roman"/>
                <a:ea typeface="Times New Roman"/>
                <a:cs typeface="Times New Roman"/>
                <a:sym typeface="Times New Roman"/>
              </a:rPr>
              <a:t>: указывает количество столбцов</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crossAxisSpacing</a:t>
            </a:r>
            <a:r>
              <a:rPr lang="ru" sz="1800">
                <a:solidFill>
                  <a:schemeClr val="dk1"/>
                </a:solidFill>
                <a:latin typeface="Times New Roman"/>
                <a:ea typeface="Times New Roman"/>
                <a:cs typeface="Times New Roman"/>
                <a:sym typeface="Times New Roman"/>
              </a:rPr>
              <a:t>: определяет расстояние между столбцами/строками по поперечной оси</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a:solidFill>
                  <a:schemeClr val="dk1"/>
                </a:solidFill>
                <a:latin typeface="Times New Roman"/>
                <a:ea typeface="Times New Roman"/>
                <a:cs typeface="Times New Roman"/>
                <a:sym typeface="Times New Roman"/>
              </a:rPr>
              <a:t>• </a:t>
            </a:r>
            <a:r>
              <a:rPr lang="ru" sz="1800" b="1">
                <a:solidFill>
                  <a:schemeClr val="dk1"/>
                </a:solidFill>
                <a:latin typeface="Times New Roman"/>
                <a:ea typeface="Times New Roman"/>
                <a:cs typeface="Times New Roman"/>
                <a:sym typeface="Times New Roman"/>
              </a:rPr>
              <a:t>mainAxisSpacing</a:t>
            </a:r>
            <a:r>
              <a:rPr lang="ru" sz="1800">
                <a:solidFill>
                  <a:schemeClr val="dk1"/>
                </a:solidFill>
                <a:latin typeface="Times New Roman"/>
                <a:ea typeface="Times New Roman"/>
                <a:cs typeface="Times New Roman"/>
                <a:sym typeface="Times New Roman"/>
              </a:rPr>
              <a:t>: определяет расстояние между столбцами/строками по главной оси</a:t>
            </a:r>
            <a:endParaRPr sz="1800">
              <a:solidFill>
                <a:schemeClr val="dk1"/>
              </a:solidFill>
              <a:latin typeface="Times New Roman"/>
              <a:ea typeface="Times New Roman"/>
              <a:cs typeface="Times New Roman"/>
              <a:sym typeface="Times New Roman"/>
            </a:endParaRPr>
          </a:p>
        </p:txBody>
      </p:sp>
      <p:pic>
        <p:nvPicPr>
          <p:cNvPr id="619" name="Google Shape;619;p85"/>
          <p:cNvPicPr preferRelativeResize="0"/>
          <p:nvPr/>
        </p:nvPicPr>
        <p:blipFill>
          <a:blip r:embed="rId3">
            <a:alphaModFix/>
          </a:blip>
          <a:stretch>
            <a:fillRect/>
          </a:stretch>
        </p:blipFill>
        <p:spPr>
          <a:xfrm>
            <a:off x="4767655" y="2809125"/>
            <a:ext cx="1632397" cy="2160601"/>
          </a:xfrm>
          <a:prstGeom prst="rect">
            <a:avLst/>
          </a:prstGeom>
          <a:noFill/>
          <a:ln>
            <a:noFill/>
          </a:ln>
        </p:spPr>
      </p:pic>
      <p:sp>
        <p:nvSpPr>
          <p:cNvPr id="620" name="Google Shape;620;p85"/>
          <p:cNvSpPr txBox="1"/>
          <p:nvPr/>
        </p:nvSpPr>
        <p:spPr>
          <a:xfrm>
            <a:off x="1491925" y="3617500"/>
            <a:ext cx="630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latin typeface="Times New Roman"/>
                <a:ea typeface="Times New Roman"/>
                <a:cs typeface="Times New Roman"/>
                <a:sym typeface="Times New Roman"/>
              </a:rPr>
              <a:t>по умолчанию</a:t>
            </a:r>
            <a:endParaRPr sz="1800">
              <a:latin typeface="Times New Roman"/>
              <a:ea typeface="Times New Roman"/>
              <a:cs typeface="Times New Roman"/>
              <a:sym typeface="Times New Roman"/>
            </a:endParaRPr>
          </a:p>
        </p:txBody>
      </p:sp>
      <p:sp>
        <p:nvSpPr>
          <p:cNvPr id="621" name="Google Shape;621;p85"/>
          <p:cNvSpPr/>
          <p:nvPr/>
        </p:nvSpPr>
        <p:spPr>
          <a:xfrm flipH="1">
            <a:off x="3376725" y="3737350"/>
            <a:ext cx="869100" cy="160500"/>
          </a:xfrm>
          <a:prstGeom prst="leftArrow">
            <a:avLst>
              <a:gd name="adj1" fmla="val 50000"/>
              <a:gd name="adj2"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6"/>
          <p:cNvSpPr txBox="1"/>
          <p:nvPr/>
        </p:nvSpPr>
        <p:spPr>
          <a:xfrm>
            <a:off x="333775" y="263075"/>
            <a:ext cx="794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latin typeface="Calibri"/>
                <a:ea typeface="Calibri"/>
                <a:cs typeface="Calibri"/>
                <a:sym typeface="Calibri"/>
              </a:rPr>
              <a:t>Пример.</a:t>
            </a:r>
            <a:endParaRPr sz="2400">
              <a:latin typeface="Calibri"/>
              <a:ea typeface="Calibri"/>
              <a:cs typeface="Calibri"/>
              <a:sym typeface="Calibri"/>
            </a:endParaRPr>
          </a:p>
        </p:txBody>
      </p:sp>
      <p:sp>
        <p:nvSpPr>
          <p:cNvPr id="627" name="Google Shape;627;p86"/>
          <p:cNvSpPr txBox="1"/>
          <p:nvPr/>
        </p:nvSpPr>
        <p:spPr>
          <a:xfrm>
            <a:off x="333775" y="876975"/>
            <a:ext cx="6620400" cy="3052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795E26"/>
                </a:solidFill>
                <a:highlight>
                  <a:srgbClr val="FFFFFF"/>
                </a:highlight>
              </a:rPr>
              <a:t>GridView</a:t>
            </a:r>
            <a:r>
              <a:rPr lang="ru">
                <a:solidFill>
                  <a:schemeClr val="dk1"/>
                </a:solidFill>
                <a:highlight>
                  <a:srgbClr val="FFFFFF"/>
                </a:highlight>
              </a:rPr>
              <a:t>.</a:t>
            </a:r>
            <a:r>
              <a:rPr lang="ru">
                <a:solidFill>
                  <a:srgbClr val="795E26"/>
                </a:solidFill>
                <a:highlight>
                  <a:srgbClr val="FFFFFF"/>
                </a:highlight>
              </a:rPr>
              <a:t>count</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crossAxisCount</a:t>
            </a:r>
            <a:r>
              <a:rPr lang="ru">
                <a:solidFill>
                  <a:schemeClr val="dk1"/>
                </a:solidFill>
                <a:highlight>
                  <a:srgbClr val="FFFFFF"/>
                </a:highlight>
              </a:rPr>
              <a:t>: </a:t>
            </a:r>
            <a:r>
              <a:rPr lang="ru">
                <a:solidFill>
                  <a:srgbClr val="098658"/>
                </a:solidFill>
                <a:highlight>
                  <a:srgbClr val="FFFFFF"/>
                </a:highlight>
              </a:rPr>
              <a:t>2</a:t>
            </a:r>
            <a:r>
              <a:rPr lang="ru">
                <a:solidFill>
                  <a:schemeClr val="dk1"/>
                </a:solidFill>
                <a:highlight>
                  <a:srgbClr val="FFFFFF"/>
                </a:highlight>
              </a:rPr>
              <a:t>, </a:t>
            </a:r>
            <a:r>
              <a:rPr lang="ru">
                <a:solidFill>
                  <a:srgbClr val="008000"/>
                </a:solidFill>
                <a:highlight>
                  <a:srgbClr val="FFFFFF"/>
                </a:highlight>
              </a:rPr>
              <a:t>// =&gt; каждая строка будет содержать 2 виджета</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8000"/>
                </a:solidFill>
                <a:highlight>
                  <a:srgbClr val="FFFFFF"/>
                </a:highlight>
              </a:rPr>
              <a:t>// генерируем 10 виджетов Container</a:t>
            </a:r>
            <a:endParaRPr>
              <a:solidFill>
                <a:srgbClr val="008000"/>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children</a:t>
            </a:r>
            <a:r>
              <a:rPr lang="ru">
                <a:solidFill>
                  <a:schemeClr val="dk1"/>
                </a:solidFill>
                <a:highlight>
                  <a:srgbClr val="FFFFFF"/>
                </a:highlight>
              </a:rPr>
              <a:t>: </a:t>
            </a:r>
            <a:r>
              <a:rPr lang="ru">
                <a:solidFill>
                  <a:srgbClr val="267F99"/>
                </a:solidFill>
                <a:highlight>
                  <a:srgbClr val="FFFFFF"/>
                </a:highlight>
              </a:rPr>
              <a:t>List</a:t>
            </a:r>
            <a:r>
              <a:rPr lang="ru">
                <a:solidFill>
                  <a:schemeClr val="dk1"/>
                </a:solidFill>
                <a:highlight>
                  <a:srgbClr val="FFFFFF"/>
                </a:highlight>
              </a:rPr>
              <a:t>.</a:t>
            </a:r>
            <a:r>
              <a:rPr lang="ru">
                <a:solidFill>
                  <a:srgbClr val="795E26"/>
                </a:solidFill>
                <a:highlight>
                  <a:srgbClr val="FFFFFF"/>
                </a:highlight>
              </a:rPr>
              <a:t>generate</a:t>
            </a:r>
            <a:r>
              <a:rPr lang="ru">
                <a:solidFill>
                  <a:schemeClr val="dk1"/>
                </a:solidFill>
                <a:highlight>
                  <a:srgbClr val="FFFFFF"/>
                </a:highlight>
              </a:rPr>
              <a:t>(</a:t>
            </a:r>
            <a:r>
              <a:rPr lang="ru">
                <a:solidFill>
                  <a:srgbClr val="098658"/>
                </a:solidFill>
                <a:highlight>
                  <a:srgbClr val="FFFFFF"/>
                </a:highlight>
              </a:rPr>
              <a:t>10</a:t>
            </a:r>
            <a:r>
              <a:rPr lang="ru">
                <a:solidFill>
                  <a:schemeClr val="dk1"/>
                </a:solidFill>
                <a:highlight>
                  <a:srgbClr val="FFFFFF"/>
                </a:highlight>
              </a:rPr>
              <a:t>, (</a:t>
            </a:r>
            <a:r>
              <a:rPr lang="ru">
                <a:solidFill>
                  <a:srgbClr val="001080"/>
                </a:solidFill>
                <a:highlight>
                  <a:srgbClr val="FFFFFF"/>
                </a:highlight>
              </a:rPr>
              <a:t>index</a:t>
            </a: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AF00DB"/>
                </a:solidFill>
                <a:highlight>
                  <a:srgbClr val="FFFFFF"/>
                </a:highlight>
              </a:rPr>
              <a:t>return</a:t>
            </a:r>
            <a:r>
              <a:rPr lang="ru">
                <a:solidFill>
                  <a:schemeClr val="dk1"/>
                </a:solidFill>
                <a:highlight>
                  <a:srgbClr val="FFFFFF"/>
                </a:highlight>
              </a:rPr>
              <a:t> </a:t>
            </a:r>
            <a:r>
              <a:rPr lang="ru">
                <a:solidFill>
                  <a:srgbClr val="267F99"/>
                </a:solidFill>
                <a:highlight>
                  <a:srgbClr val="FFFFFF"/>
                </a:highlight>
              </a:rPr>
              <a:t>Container</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child</a:t>
            </a:r>
            <a:r>
              <a:rPr lang="ru">
                <a:solidFill>
                  <a:schemeClr val="dk1"/>
                </a:solidFill>
                <a:highlight>
                  <a:srgbClr val="FFFFFF"/>
                </a:highlight>
              </a:rPr>
              <a:t>: </a:t>
            </a:r>
            <a:r>
              <a:rPr lang="ru">
                <a:solidFill>
                  <a:srgbClr val="267F99"/>
                </a:solidFill>
                <a:highlight>
                  <a:srgbClr val="FFFFFF"/>
                </a:highlight>
              </a:rPr>
              <a:t>Card</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r>
              <a:rPr lang="ru">
                <a:solidFill>
                  <a:srgbClr val="001080"/>
                </a:solidFill>
                <a:highlight>
                  <a:srgbClr val="FFFFFF"/>
                </a:highlight>
              </a:rPr>
              <a:t>color</a:t>
            </a:r>
            <a:r>
              <a:rPr lang="ru">
                <a:solidFill>
                  <a:schemeClr val="dk1"/>
                </a:solidFill>
                <a:highlight>
                  <a:srgbClr val="FFFFFF"/>
                </a:highlight>
              </a:rPr>
              <a:t>: </a:t>
            </a:r>
            <a:r>
              <a:rPr lang="ru">
                <a:solidFill>
                  <a:srgbClr val="267F99"/>
                </a:solidFill>
                <a:highlight>
                  <a:srgbClr val="FFFFFF"/>
                </a:highlight>
              </a:rPr>
              <a:t>Colors</a:t>
            </a:r>
            <a:r>
              <a:rPr lang="ru">
                <a:solidFill>
                  <a:schemeClr val="dk1"/>
                </a:solidFill>
                <a:highlight>
                  <a:srgbClr val="FFFFFF"/>
                </a:highlight>
              </a:rPr>
              <a:t>.</a:t>
            </a:r>
            <a:r>
              <a:rPr lang="ru">
                <a:solidFill>
                  <a:srgbClr val="001080"/>
                </a:solidFill>
                <a:highlight>
                  <a:srgbClr val="FFFFFF"/>
                </a:highlight>
              </a:rPr>
              <a:t>blue</a:t>
            </a: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200"/>
              </a:spcBef>
              <a:spcAft>
                <a:spcPts val="0"/>
              </a:spcAft>
              <a:buNone/>
            </a:pPr>
            <a:r>
              <a:rPr lang="ru">
                <a:solidFill>
                  <a:schemeClr val="dk1"/>
                </a:solidFill>
                <a:highlight>
                  <a:srgbClr val="FFFFFF"/>
                </a:highlight>
              </a:rPr>
              <a:t>)</a:t>
            </a:r>
            <a:endParaRPr>
              <a:solidFill>
                <a:schemeClr val="dk1"/>
              </a:solidFill>
              <a:highlight>
                <a:srgbClr val="FFFFFF"/>
              </a:highlight>
            </a:endParaRPr>
          </a:p>
          <a:p>
            <a:pPr marL="0" lvl="0" indent="0" algn="l" rtl="0">
              <a:lnSpc>
                <a:spcPct val="100000"/>
              </a:lnSpc>
              <a:spcBef>
                <a:spcPts val="200"/>
              </a:spcBef>
              <a:spcAft>
                <a:spcPts val="200"/>
              </a:spcAft>
              <a:buNone/>
            </a:pPr>
            <a:endParaRPr>
              <a:solidFill>
                <a:srgbClr val="795E26"/>
              </a:solidFill>
              <a:highlight>
                <a:srgbClr val="FFFFFF"/>
              </a:highlight>
            </a:endParaRPr>
          </a:p>
        </p:txBody>
      </p:sp>
      <p:pic>
        <p:nvPicPr>
          <p:cNvPr id="628" name="Google Shape;628;p86"/>
          <p:cNvPicPr preferRelativeResize="0"/>
          <p:nvPr/>
        </p:nvPicPr>
        <p:blipFill>
          <a:blip r:embed="rId3">
            <a:alphaModFix/>
          </a:blip>
          <a:stretch>
            <a:fillRect/>
          </a:stretch>
        </p:blipFill>
        <p:spPr>
          <a:xfrm>
            <a:off x="6505073" y="239807"/>
            <a:ext cx="2055575" cy="4567976"/>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87"/>
          <p:cNvSpPr txBox="1"/>
          <p:nvPr/>
        </p:nvSpPr>
        <p:spPr>
          <a:xfrm>
            <a:off x="319525" y="124675"/>
            <a:ext cx="8510100" cy="144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3800">
                <a:solidFill>
                  <a:srgbClr val="4A86E8"/>
                </a:solidFill>
                <a:latin typeface="Times New Roman"/>
                <a:ea typeface="Times New Roman"/>
                <a:cs typeface="Times New Roman"/>
                <a:sym typeface="Times New Roman"/>
              </a:rPr>
              <a:t>Общие проблемы компоновки и их решения</a:t>
            </a:r>
            <a:r>
              <a:rPr lang="ru" sz="4400" b="1">
                <a:latin typeface="Times New Roman"/>
                <a:ea typeface="Times New Roman"/>
                <a:cs typeface="Times New Roman"/>
                <a:sym typeface="Times New Roman"/>
              </a:rPr>
              <a:t> </a:t>
            </a:r>
            <a:endParaRPr sz="4400" b="1">
              <a:latin typeface="Times New Roman"/>
              <a:ea typeface="Times New Roman"/>
              <a:cs typeface="Times New Roman"/>
              <a:sym typeface="Times New Roman"/>
            </a:endParaRPr>
          </a:p>
        </p:txBody>
      </p:sp>
      <p:sp>
        <p:nvSpPr>
          <p:cNvPr id="634" name="Google Shape;634;p87"/>
          <p:cNvSpPr txBox="1"/>
          <p:nvPr/>
        </p:nvSpPr>
        <p:spPr>
          <a:xfrm>
            <a:off x="171325" y="1574200"/>
            <a:ext cx="8658300" cy="3989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2200">
                <a:solidFill>
                  <a:schemeClr val="dk1"/>
                </a:solidFill>
                <a:latin typeface="Times New Roman"/>
                <a:ea typeface="Times New Roman"/>
                <a:cs typeface="Times New Roman"/>
                <a:sym typeface="Times New Roman"/>
              </a:rPr>
              <a:t>Наиболее распространенными проблемами компоновки во Flutter являются такие проблемы как: </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120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адаптивный дизайн и изменение ориентации устройства</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выравнивание виджетов </a:t>
            </a:r>
            <a:endParaRPr sz="2200">
              <a:solidFill>
                <a:schemeClr val="dk1"/>
              </a:solidFill>
              <a:latin typeface="Times New Roman"/>
              <a:ea typeface="Times New Roman"/>
              <a:cs typeface="Times New Roman"/>
              <a:sym typeface="Times New Roman"/>
            </a:endParaRPr>
          </a:p>
          <a:p>
            <a:pPr marL="457200" lvl="0" indent="-368300" algn="l" rtl="0">
              <a:lnSpc>
                <a:spcPct val="115000"/>
              </a:lnSpc>
              <a:spcBef>
                <a:spcPts val="0"/>
              </a:spcBef>
              <a:spcAft>
                <a:spcPts val="0"/>
              </a:spcAft>
              <a:buClr>
                <a:schemeClr val="dk1"/>
              </a:buClr>
              <a:buSzPts val="2200"/>
              <a:buFont typeface="Times New Roman"/>
              <a:buChar char="❏"/>
            </a:pPr>
            <a:r>
              <a:rPr lang="ru" sz="2200">
                <a:solidFill>
                  <a:schemeClr val="dk1"/>
                </a:solidFill>
                <a:latin typeface="Times New Roman"/>
                <a:ea typeface="Times New Roman"/>
                <a:cs typeface="Times New Roman"/>
                <a:sym typeface="Times New Roman"/>
              </a:rPr>
              <a:t>обработка переполнения </a:t>
            </a:r>
            <a:endParaRPr sz="22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2200">
                <a:solidFill>
                  <a:schemeClr val="dk1"/>
                </a:solidFill>
                <a:latin typeface="Times New Roman"/>
                <a:ea typeface="Times New Roman"/>
                <a:cs typeface="Times New Roman"/>
                <a:sym typeface="Times New Roman"/>
              </a:rPr>
              <a:t>В этом разделе также будет найдено решение этих проблем с примерами кода и демонстрацией</a:t>
            </a:r>
            <a:r>
              <a:rPr lang="ru">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marL="444500" lvl="0" indent="0" algn="l" rtl="0">
              <a:lnSpc>
                <a:spcPct val="115000"/>
              </a:lnSpc>
              <a:spcBef>
                <a:spcPts val="1200"/>
              </a:spcBef>
              <a:spcAft>
                <a:spcPts val="0"/>
              </a:spcAft>
              <a:buClr>
                <a:schemeClr val="dk1"/>
              </a:buClr>
              <a:buSzPts val="1100"/>
              <a:buFont typeface="Arial"/>
              <a:buNone/>
            </a:pP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8"/>
          <p:cNvSpPr txBox="1"/>
          <p:nvPr/>
        </p:nvSpPr>
        <p:spPr>
          <a:xfrm>
            <a:off x="457200" y="109100"/>
            <a:ext cx="82296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600">
                <a:solidFill>
                  <a:srgbClr val="4A86E8"/>
                </a:solidFill>
                <a:latin typeface="Times New Roman"/>
                <a:ea typeface="Times New Roman"/>
                <a:cs typeface="Times New Roman"/>
                <a:sym typeface="Times New Roman"/>
              </a:rPr>
              <a:t>Адаптивный дизайн и изменение ориентации устройства</a:t>
            </a:r>
            <a:endParaRPr sz="2600">
              <a:solidFill>
                <a:srgbClr val="4A86E8"/>
              </a:solidFill>
              <a:latin typeface="Times New Roman"/>
              <a:ea typeface="Times New Roman"/>
              <a:cs typeface="Times New Roman"/>
              <a:sym typeface="Times New Roman"/>
            </a:endParaRPr>
          </a:p>
        </p:txBody>
      </p:sp>
      <p:sp>
        <p:nvSpPr>
          <p:cNvPr id="640" name="Google Shape;640;p88"/>
          <p:cNvSpPr txBox="1"/>
          <p:nvPr/>
        </p:nvSpPr>
        <p:spPr>
          <a:xfrm>
            <a:off x="227250" y="694100"/>
            <a:ext cx="8689500" cy="4305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Clr>
                <a:schemeClr val="dk1"/>
              </a:buClr>
              <a:buSzPts val="1100"/>
              <a:buFont typeface="Arial"/>
              <a:buNone/>
            </a:pPr>
            <a:r>
              <a:rPr lang="ru" b="1" dirty="0">
                <a:solidFill>
                  <a:srgbClr val="111111"/>
                </a:solidFill>
                <a:highlight>
                  <a:srgbClr val="FFFFFF"/>
                </a:highlight>
                <a:latin typeface="Times New Roman"/>
                <a:ea typeface="Times New Roman"/>
                <a:cs typeface="Times New Roman"/>
                <a:sym typeface="Times New Roman"/>
              </a:rPr>
              <a:t>Постановка задачи или проблемы адаптивной верстки</a:t>
            </a:r>
            <a:endParaRPr b="1"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4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a:t>
            </a:r>
            <a:r>
              <a:rPr lang="ru" b="1" dirty="0">
                <a:solidFill>
                  <a:srgbClr val="111111"/>
                </a:solidFill>
                <a:highlight>
                  <a:srgbClr val="FFFFFF"/>
                </a:highlight>
                <a:latin typeface="Times New Roman"/>
                <a:ea typeface="Times New Roman"/>
                <a:cs typeface="Times New Roman"/>
                <a:sym typeface="Times New Roman"/>
              </a:rPr>
              <a:t>Делай то, что тебе нравится</a:t>
            </a:r>
            <a:r>
              <a:rPr lang="ru" dirty="0">
                <a:solidFill>
                  <a:srgbClr val="111111"/>
                </a:solidFill>
                <a:highlight>
                  <a:srgbClr val="FFFFFF"/>
                </a:highlight>
                <a:latin typeface="Times New Roman"/>
                <a:ea typeface="Times New Roman"/>
                <a:cs typeface="Times New Roman"/>
                <a:sym typeface="Times New Roman"/>
              </a:rPr>
              <a:t>». </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Звучит как духовно обогащенный мотиватор, но это — реальный взгляд разработчиков фреймворка на эту проблему. У Flutter нет одного решения, «прибитого гвоздями», здесь у разработчика полная свобода и возможность выбирать способ решения этих проблем.</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На данный момент Flutter поддерживает мобильные платформы (Android, iOS), Web, редко используется для desktop. Это значит, что приложение должно поддерживать широкий диапазон разрешений экранов устройств и ориентации. Также мобильное устройство (если оно не квадратное) может быть повернуто пользователем в портретную или ландшафтную ориентацию. Пользователи мобильных устройств любят и умеют это делать во время работы приложения, чтоб рассмотреть подробнее содержимое экрана. Так что, чтобы не разочаровывать пользователя, мы должны позаботиться о проблеме поворота экрана во время работы приложения.</a:t>
            </a:r>
            <a:endParaRPr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dirty="0">
                <a:solidFill>
                  <a:srgbClr val="111111"/>
                </a:solidFill>
                <a:highlight>
                  <a:srgbClr val="FFFFFF"/>
                </a:highlight>
                <a:latin typeface="Times New Roman"/>
                <a:ea typeface="Times New Roman"/>
                <a:cs typeface="Times New Roman"/>
                <a:sym typeface="Times New Roman"/>
              </a:rPr>
              <a:t>И при всем этом приложению желательно еще и работать, отображая информацию о своей жизнедеятельности, несмотря на характеристики и параметры устройства, на которое его занесло, и на то, какие действия с ним может совершать пользователь.</a:t>
            </a:r>
            <a:endParaRPr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9"/>
          <p:cNvSpPr txBox="1"/>
          <p:nvPr/>
        </p:nvSpPr>
        <p:spPr>
          <a:xfrm>
            <a:off x="280550" y="327300"/>
            <a:ext cx="8455500" cy="358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800"/>
              </a:spcBef>
              <a:spcAft>
                <a:spcPts val="0"/>
              </a:spcAft>
              <a:buClr>
                <a:schemeClr val="dk1"/>
              </a:buClr>
              <a:buSzPts val="1100"/>
              <a:buFont typeface="Arial"/>
              <a:buNone/>
            </a:pPr>
            <a:r>
              <a:rPr lang="ru" sz="2200" b="1" dirty="0">
                <a:solidFill>
                  <a:srgbClr val="4A86E8"/>
                </a:solidFill>
                <a:highlight>
                  <a:srgbClr val="FFFFFF"/>
                </a:highlight>
              </a:rPr>
              <a:t>Как это уже работает в Android</a:t>
            </a:r>
            <a:endParaRPr sz="2200" b="1" dirty="0">
              <a:solidFill>
                <a:srgbClr val="4A86E8"/>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ru" sz="1500" dirty="0">
                <a:solidFill>
                  <a:srgbClr val="111111"/>
                </a:solidFill>
                <a:highlight>
                  <a:srgbClr val="FFFFFF"/>
                </a:highlight>
              </a:rPr>
              <a:t>Проблема и способы ее решения известны. На Android в свое время это называлось отзывчивый (responsive) дизайн.</a:t>
            </a:r>
            <a:endParaRPr sz="1500" dirty="0">
              <a:solidFill>
                <a:srgbClr val="111111"/>
              </a:solidFill>
              <a:highlight>
                <a:srgbClr val="FFFFFF"/>
              </a:highlight>
            </a:endParaRPr>
          </a:p>
          <a:p>
            <a:pPr marL="0" lvl="0" indent="0" algn="l" rtl="0">
              <a:lnSpc>
                <a:spcPct val="115000"/>
              </a:lnSpc>
              <a:spcBef>
                <a:spcPts val="1800"/>
              </a:spcBef>
              <a:spcAft>
                <a:spcPts val="0"/>
              </a:spcAft>
              <a:buClr>
                <a:schemeClr val="dk1"/>
              </a:buClr>
              <a:buSzPts val="1100"/>
              <a:buFont typeface="Arial"/>
              <a:buNone/>
            </a:pPr>
            <a:r>
              <a:rPr lang="ru" sz="1500" dirty="0">
                <a:solidFill>
                  <a:srgbClr val="111111"/>
                </a:solidFill>
                <a:highlight>
                  <a:srgbClr val="FFFFFF"/>
                </a:highlight>
              </a:rPr>
              <a:t>Как это выглядит на практике для разработчика? В самом начале существует один макет, к которому по мере необходимости добавляем макеты для разных по разрешению экрана устройств, а затем обе ориентации для каждого типа устройств. Далее эти макеты выбираются в зависимости от того, на каком устройстве (с каким разрешением) и в какой ориентации они работают.</a:t>
            </a:r>
            <a:endParaRPr sz="1500" dirty="0">
              <a:solidFill>
                <a:srgbClr val="111111"/>
              </a:solidFill>
              <a:highlight>
                <a:srgbClr val="FFFFFF"/>
              </a:highlight>
            </a:endParaRPr>
          </a:p>
          <a:p>
            <a:pPr marL="0" lvl="0" indent="0" algn="l" rtl="0">
              <a:spcBef>
                <a:spcPts val="0"/>
              </a:spcBef>
              <a:spcAft>
                <a:spcPts val="0"/>
              </a:spcAft>
              <a:buNone/>
            </a:pPr>
            <a:r>
              <a:rPr lang="ru" sz="1500" dirty="0">
                <a:solidFill>
                  <a:srgbClr val="111111"/>
                </a:solidFill>
              </a:rPr>
              <a:t>Для экранов с большой площадью обычно используют макеты с большим количеством информации, которую можно отобразить. </a:t>
            </a:r>
            <a:endParaRPr sz="18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90"/>
          <p:cNvSpPr txBox="1"/>
          <p:nvPr/>
        </p:nvSpPr>
        <p:spPr>
          <a:xfrm>
            <a:off x="483175" y="140275"/>
            <a:ext cx="8190600" cy="4646113"/>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Clr>
                <a:schemeClr val="dk1"/>
              </a:buClr>
              <a:buSzPts val="1100"/>
              <a:buFont typeface="Arial"/>
              <a:buNone/>
            </a:pPr>
            <a:r>
              <a:rPr lang="ru" sz="3000" b="1" dirty="0">
                <a:solidFill>
                  <a:srgbClr val="4A86E8"/>
                </a:solidFill>
                <a:highlight>
                  <a:srgbClr val="FFFFFF"/>
                </a:highlight>
                <a:latin typeface="Times New Roman"/>
                <a:ea typeface="Times New Roman"/>
                <a:cs typeface="Times New Roman"/>
                <a:sym typeface="Times New Roman"/>
              </a:rPr>
              <a:t>Реализация</a:t>
            </a:r>
            <a:endParaRPr sz="30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500" b="1" dirty="0">
                <a:solidFill>
                  <a:srgbClr val="111111"/>
                </a:solidFill>
                <a:highlight>
                  <a:srgbClr val="FFFFFF"/>
                </a:highlight>
                <a:latin typeface="Times New Roman"/>
                <a:ea typeface="Times New Roman"/>
                <a:cs typeface="Times New Roman"/>
                <a:sym typeface="Times New Roman"/>
              </a:rPr>
              <a:t>Перед тем как писать код, опишем сценарии:</a:t>
            </a:r>
            <a:endParaRPr sz="1500" b="1"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20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1.</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В пределах одного макета на разных устройствах с разной плотностью пикселей должно выполнятся масштабирование контента.</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2.</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иметь возможность добавлять макеты в любом порядке (сделали макет для landscape — отлично, используем его везде, сделали для portrait — отлично, автоматически подставляем его для портретной ориентации).</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3.</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иметь возможность добавлять макеты для landscape, для portrait, для более широких экранов, для более узких.</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4.</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Добавление новых макетов не должно влиять на существующие макеты.</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5.</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Цепочка вызовов для созданного макета не должна без моего ведома изменяться со временем.</a:t>
            </a:r>
            <a:endParaRPr sz="1500" dirty="0">
              <a:solidFill>
                <a:srgbClr val="111111"/>
              </a:solidFill>
              <a:highlight>
                <a:srgbClr val="FFFFFF"/>
              </a:highlight>
              <a:latin typeface="Times New Roman"/>
              <a:ea typeface="Times New Roman"/>
              <a:cs typeface="Times New Roman"/>
              <a:sym typeface="Times New Roman"/>
            </a:endParaRPr>
          </a:p>
          <a:p>
            <a:pPr marL="457200" lvl="0" indent="-228600" algn="l" rtl="0">
              <a:lnSpc>
                <a:spcPct val="115000"/>
              </a:lnSpc>
              <a:spcBef>
                <a:spcPts val="0"/>
              </a:spcBef>
              <a:spcAft>
                <a:spcPts val="0"/>
              </a:spcAft>
              <a:buClr>
                <a:schemeClr val="dk1"/>
              </a:buClr>
              <a:buSzPts val="1100"/>
              <a:buFont typeface="Arial"/>
              <a:buNone/>
            </a:pPr>
            <a:r>
              <a:rPr lang="ru" sz="1500" dirty="0">
                <a:solidFill>
                  <a:srgbClr val="111111"/>
                </a:solidFill>
                <a:highlight>
                  <a:srgbClr val="FFFFFF"/>
                </a:highlight>
                <a:latin typeface="Times New Roman"/>
                <a:ea typeface="Times New Roman"/>
                <a:cs typeface="Times New Roman"/>
                <a:sym typeface="Times New Roman"/>
              </a:rPr>
              <a:t>6.</a:t>
            </a:r>
            <a:r>
              <a:rPr lang="ru" sz="1100" dirty="0">
                <a:solidFill>
                  <a:srgbClr val="111111"/>
                </a:solidFill>
                <a:highlight>
                  <a:srgbClr val="FFFFFF"/>
                </a:highlight>
                <a:latin typeface="Times New Roman"/>
                <a:ea typeface="Times New Roman"/>
                <a:cs typeface="Times New Roman"/>
                <a:sym typeface="Times New Roman"/>
              </a:rPr>
              <a:t>  </a:t>
            </a:r>
            <a:r>
              <a:rPr lang="ru" sz="1500" dirty="0">
                <a:solidFill>
                  <a:srgbClr val="111111"/>
                </a:solidFill>
                <a:highlight>
                  <a:srgbClr val="FFFFFF"/>
                </a:highlight>
                <a:latin typeface="Times New Roman"/>
                <a:ea typeface="Times New Roman"/>
                <a:cs typeface="Times New Roman"/>
                <a:sym typeface="Times New Roman"/>
              </a:rPr>
              <a:t>Я хочу, чтобы логика выбора макета не изменялась, ее не нужно было изменять при добавлении/удалении макетов.</a:t>
            </a:r>
            <a:endParaRPr sz="15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1"/>
          <p:cNvSpPr txBox="1"/>
          <p:nvPr/>
        </p:nvSpPr>
        <p:spPr>
          <a:xfrm>
            <a:off x="506915" y="59938"/>
            <a:ext cx="7933500" cy="4585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400"/>
              </a:spcBef>
              <a:spcAft>
                <a:spcPts val="0"/>
              </a:spcAft>
              <a:buClr>
                <a:schemeClr val="dk1"/>
              </a:buClr>
              <a:buSzPts val="1100"/>
              <a:buFont typeface="Arial"/>
              <a:buNone/>
            </a:pPr>
            <a:r>
              <a:rPr lang="ru" sz="3000" b="1" dirty="0">
                <a:solidFill>
                  <a:srgbClr val="4A86E8"/>
                </a:solidFill>
                <a:highlight>
                  <a:srgbClr val="FFFFFF"/>
                </a:highlight>
                <a:latin typeface="Times New Roman"/>
                <a:ea typeface="Times New Roman"/>
                <a:cs typeface="Times New Roman"/>
                <a:sym typeface="Times New Roman"/>
              </a:rPr>
              <a:t>Инициализация</a:t>
            </a:r>
            <a:endParaRPr sz="30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700" dirty="0">
                <a:solidFill>
                  <a:srgbClr val="111111"/>
                </a:solidFill>
                <a:highlight>
                  <a:srgbClr val="FFFFFF"/>
                </a:highlight>
                <a:latin typeface="Times New Roman"/>
                <a:ea typeface="Times New Roman"/>
                <a:cs typeface="Times New Roman"/>
                <a:sym typeface="Times New Roman"/>
              </a:rPr>
              <a:t>Начнем с инициализации пакета. Вызов нашей MaterialApp оборачиваем в вызов инициализации виджета подстройки размеров виджетов под dpi экранов:</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@override</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Widget build(BuildContext context)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LayoutBuilder(</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builder: (context, constraints)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OrientationBuilder(</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builder: (context, orientation) {</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SizerUtil().init(constraints, orientation);</a:t>
            </a:r>
            <a:endParaRPr sz="16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600" dirty="0">
                <a:solidFill>
                  <a:srgbClr val="111111"/>
                </a:solidFill>
                <a:highlight>
                  <a:srgbClr val="FFFFFF"/>
                </a:highlight>
                <a:latin typeface="Times New Roman"/>
                <a:ea typeface="Times New Roman"/>
                <a:cs typeface="Times New Roman"/>
                <a:sym typeface="Times New Roman"/>
              </a:rPr>
              <a:t>         return MaterialApp();</a:t>
            </a:r>
            <a:endParaRPr sz="11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273425" y="943050"/>
            <a:ext cx="8520600" cy="11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sz="2400">
                <a:solidFill>
                  <a:srgbClr val="292929"/>
                </a:solidFill>
                <a:highlight>
                  <a:srgbClr val="FFFFFF"/>
                </a:highlight>
                <a:latin typeface="Times New Roman"/>
                <a:ea typeface="Times New Roman"/>
                <a:cs typeface="Times New Roman"/>
                <a:sym typeface="Times New Roman"/>
              </a:rPr>
              <a:t>В Flutter доступно много виджетов с одним дочерним макетом, все они облегчат вашу жизнь, если вы выберете правильный виджет в соответствии с вашими требованиями.</a:t>
            </a:r>
            <a:endParaRPr sz="2400">
              <a:latin typeface="Times New Roman"/>
              <a:ea typeface="Times New Roman"/>
              <a:cs typeface="Times New Roman"/>
              <a:sym typeface="Times New Roman"/>
            </a:endParaRPr>
          </a:p>
        </p:txBody>
      </p:sp>
      <p:sp>
        <p:nvSpPr>
          <p:cNvPr id="165" name="Google Shape;165;p29"/>
          <p:cNvSpPr txBox="1"/>
          <p:nvPr/>
        </p:nvSpPr>
        <p:spPr>
          <a:xfrm>
            <a:off x="273425" y="2655900"/>
            <a:ext cx="827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a:solidFill>
                  <a:schemeClr val="dk1"/>
                </a:solidFill>
                <a:latin typeface="Times New Roman"/>
                <a:ea typeface="Times New Roman"/>
                <a:cs typeface="Times New Roman"/>
                <a:sym typeface="Times New Roman"/>
              </a:rPr>
              <a:t>Рассмотрим самые часто встречающиеся single-layout виджеты:</a:t>
            </a:r>
            <a:endParaRPr sz="2000" b="1"/>
          </a:p>
        </p:txBody>
      </p:sp>
      <p:sp>
        <p:nvSpPr>
          <p:cNvPr id="166" name="Google Shape;166;p29"/>
          <p:cNvSpPr txBox="1"/>
          <p:nvPr/>
        </p:nvSpPr>
        <p:spPr>
          <a:xfrm>
            <a:off x="459250" y="2334475"/>
            <a:ext cx="241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7" name="Google Shape;167;p29"/>
          <p:cNvSpPr txBox="1"/>
          <p:nvPr/>
        </p:nvSpPr>
        <p:spPr>
          <a:xfrm>
            <a:off x="367400" y="3285775"/>
            <a:ext cx="3000000" cy="14037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Container </a:t>
            </a:r>
            <a:r>
              <a:rPr lang="ru"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Center</a:t>
            </a:r>
            <a:endParaRPr sz="2400">
              <a:solidFill>
                <a:schemeClr val="dk1"/>
              </a:solidFill>
              <a:highlight>
                <a:schemeClr val="lt1"/>
              </a:highlight>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Align</a:t>
            </a:r>
            <a:endParaRPr sz="2400">
              <a:solidFill>
                <a:schemeClr val="dk1"/>
              </a:solidFill>
              <a:highlight>
                <a:schemeClr val="lt1"/>
              </a:highlight>
              <a:latin typeface="Times New Roman"/>
              <a:ea typeface="Times New Roman"/>
              <a:cs typeface="Times New Roman"/>
              <a:sym typeface="Times New Roman"/>
            </a:endParaRPr>
          </a:p>
        </p:txBody>
      </p:sp>
      <p:sp>
        <p:nvSpPr>
          <p:cNvPr id="168" name="Google Shape;168;p29"/>
          <p:cNvSpPr txBox="1"/>
          <p:nvPr/>
        </p:nvSpPr>
        <p:spPr>
          <a:xfrm>
            <a:off x="3535450" y="3285775"/>
            <a:ext cx="3000000" cy="14037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120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Padding</a:t>
            </a:r>
            <a:r>
              <a:rPr lang="ru" sz="2400">
                <a:solidFill>
                  <a:schemeClr val="dk1"/>
                </a:solidFill>
                <a:latin typeface="Times New Roman"/>
                <a:ea typeface="Times New Roman"/>
                <a:cs typeface="Times New Roman"/>
                <a:sym typeface="Times New Roman"/>
              </a:rPr>
              <a:t>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SizedBox</a:t>
            </a:r>
            <a:endParaRPr sz="2400">
              <a:solidFill>
                <a:schemeClr val="dk1"/>
              </a:solidFill>
              <a:highlight>
                <a:schemeClr val="lt1"/>
              </a:highlight>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Char char="❏"/>
            </a:pPr>
            <a:r>
              <a:rPr lang="ru" sz="2400">
                <a:solidFill>
                  <a:schemeClr val="dk1"/>
                </a:solidFill>
                <a:highlight>
                  <a:schemeClr val="lt1"/>
                </a:highlight>
                <a:latin typeface="Times New Roman"/>
                <a:ea typeface="Times New Roman"/>
                <a:cs typeface="Times New Roman"/>
                <a:sym typeface="Times New Roman"/>
              </a:rPr>
              <a:t>Expanded</a:t>
            </a:r>
            <a:endParaRPr sz="2400">
              <a:solidFill>
                <a:schemeClr val="dk1"/>
              </a:solidFill>
              <a:highlight>
                <a:schemeClr val="lt1"/>
              </a:highlight>
              <a:latin typeface="Times New Roman"/>
              <a:ea typeface="Times New Roman"/>
              <a:cs typeface="Times New Roman"/>
              <a:sym typeface="Times New Roman"/>
            </a:endParaRPr>
          </a:p>
        </p:txBody>
      </p:sp>
      <p:sp>
        <p:nvSpPr>
          <p:cNvPr id="169" name="Google Shape;169;p29"/>
          <p:cNvSpPr txBox="1"/>
          <p:nvPr/>
        </p:nvSpPr>
        <p:spPr>
          <a:xfrm>
            <a:off x="7650" y="0"/>
            <a:ext cx="28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0" name="Google Shape;170;p29"/>
          <p:cNvSpPr txBox="1"/>
          <p:nvPr/>
        </p:nvSpPr>
        <p:spPr>
          <a:xfrm>
            <a:off x="15300" y="7650"/>
            <a:ext cx="4424100" cy="6156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ru" sz="2800">
                <a:solidFill>
                  <a:srgbClr val="4A86E8"/>
                </a:solidFill>
                <a:latin typeface="Times New Roman"/>
                <a:ea typeface="Times New Roman"/>
                <a:cs typeface="Times New Roman"/>
                <a:sym typeface="Times New Roman"/>
              </a:rPr>
              <a:t>Single-child layout widgets</a:t>
            </a:r>
            <a:endParaRPr sz="2800">
              <a:solidFill>
                <a:srgbClr val="4A86E8"/>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92"/>
          <p:cNvSpPr txBox="1"/>
          <p:nvPr/>
        </p:nvSpPr>
        <p:spPr>
          <a:xfrm>
            <a:off x="264975" y="327325"/>
            <a:ext cx="8619300" cy="242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ru" sz="2100" b="1" dirty="0">
                <a:solidFill>
                  <a:srgbClr val="4A86E8"/>
                </a:solidFill>
                <a:highlight>
                  <a:srgbClr val="FFFFFF"/>
                </a:highlight>
                <a:latin typeface="Times New Roman"/>
                <a:ea typeface="Times New Roman"/>
                <a:cs typeface="Times New Roman"/>
                <a:sym typeface="Times New Roman"/>
              </a:rPr>
              <a:t>Шаг 1. Настройка виджетов под изменяемое разрешение экрана</a:t>
            </a:r>
            <a:endParaRPr sz="2100" b="1"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900"/>
              </a:spcBef>
              <a:spcAft>
                <a:spcPts val="0"/>
              </a:spcAft>
              <a:buNone/>
            </a:pPr>
            <a:r>
              <a:rPr lang="ru" sz="1700" dirty="0">
                <a:solidFill>
                  <a:srgbClr val="111111"/>
                </a:solidFill>
                <a:highlight>
                  <a:srgbClr val="FFFFFF"/>
                </a:highlight>
                <a:latin typeface="Times New Roman"/>
                <a:ea typeface="Times New Roman"/>
                <a:cs typeface="Times New Roman"/>
                <a:sym typeface="Times New Roman"/>
              </a:rPr>
              <a:t>Мы хотим отображать виджеты на разных экранах наиболее близко к задуманному при первоначальном дизайне.</a:t>
            </a:r>
            <a:endParaRPr sz="1700" dirty="0">
              <a:solidFill>
                <a:srgbClr val="111111"/>
              </a:solidFill>
              <a:highlight>
                <a:srgbClr val="FFFFFF"/>
              </a:highlight>
              <a:latin typeface="Times New Roman"/>
              <a:ea typeface="Times New Roman"/>
              <a:cs typeface="Times New Roman"/>
              <a:sym typeface="Times New Roman"/>
            </a:endParaRPr>
          </a:p>
          <a:p>
            <a:pPr marL="0" lvl="0" indent="0" algn="ctr" rtl="0">
              <a:lnSpc>
                <a:spcPct val="115000"/>
              </a:lnSpc>
              <a:spcBef>
                <a:spcPts val="3600"/>
              </a:spcBef>
              <a:spcAft>
                <a:spcPts val="0"/>
              </a:spcAft>
              <a:buNone/>
            </a:pPr>
            <a:r>
              <a:rPr lang="ru" sz="1800" dirty="0">
                <a:solidFill>
                  <a:srgbClr val="111111"/>
                </a:solidFill>
                <a:highlight>
                  <a:srgbClr val="FFFFFF"/>
                </a:highlight>
                <a:latin typeface="Times New Roman"/>
                <a:ea typeface="Times New Roman"/>
                <a:cs typeface="Times New Roman"/>
                <a:sym typeface="Times New Roman"/>
              </a:rPr>
              <a:t> </a:t>
            </a:r>
            <a:endParaRPr sz="18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dirty="0">
              <a:latin typeface="Calibri"/>
              <a:ea typeface="Calibri"/>
              <a:cs typeface="Calibri"/>
              <a:sym typeface="Calibri"/>
            </a:endParaRPr>
          </a:p>
        </p:txBody>
      </p:sp>
      <p:pic>
        <p:nvPicPr>
          <p:cNvPr id="661" name="Google Shape;661;p92"/>
          <p:cNvPicPr preferRelativeResize="0"/>
          <p:nvPr/>
        </p:nvPicPr>
        <p:blipFill>
          <a:blip r:embed="rId3">
            <a:alphaModFix/>
          </a:blip>
          <a:stretch>
            <a:fillRect/>
          </a:stretch>
        </p:blipFill>
        <p:spPr>
          <a:xfrm>
            <a:off x="2116691" y="1846974"/>
            <a:ext cx="4613251" cy="3296526"/>
          </a:xfrm>
          <a:prstGeom prst="rect">
            <a:avLst/>
          </a:prstGeom>
          <a:noFill/>
          <a:ln>
            <a:noFill/>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3"/>
          <p:cNvSpPr txBox="1"/>
          <p:nvPr/>
        </p:nvSpPr>
        <p:spPr>
          <a:xfrm>
            <a:off x="192300" y="165900"/>
            <a:ext cx="8759400" cy="481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Для реализации можно использовать следующий метод, основанный на SizerUtil.orientation свойстве для более вариабельной настройки параметров виджета. Пример:</a:t>
            </a:r>
            <a:endParaRPr sz="1700" dirty="0">
              <a:solidFill>
                <a:srgbClr val="111111"/>
              </a:solidFill>
              <a:highlight>
                <a:srgbClr val="FFFFFF"/>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appBar: AppBar(</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title: SizerUtil.orientation == Orientation.portrait</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 	? </a:t>
            </a:r>
            <a:r>
              <a:rPr lang="ru" sz="1700" b="1" dirty="0">
                <a:solidFill>
                  <a:schemeClr val="dk1"/>
                </a:solidFill>
                <a:highlight>
                  <a:schemeClr val="lt1"/>
                </a:highlight>
                <a:latin typeface="Times New Roman"/>
                <a:ea typeface="Times New Roman"/>
                <a:cs typeface="Times New Roman"/>
                <a:sym typeface="Times New Roman"/>
              </a:rPr>
              <a:t>const</a:t>
            </a:r>
            <a:r>
              <a:rPr lang="ru" sz="1700" dirty="0">
                <a:solidFill>
                  <a:schemeClr val="dk1"/>
                </a:solidFill>
                <a:highlight>
                  <a:schemeClr val="lt1"/>
                </a:highlight>
                <a:latin typeface="Times New Roman"/>
                <a:ea typeface="Times New Roman"/>
                <a:cs typeface="Times New Roman"/>
                <a:sym typeface="Times New Roman"/>
              </a:rPr>
              <a:t> Text('portrait')</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 	: </a:t>
            </a:r>
            <a:r>
              <a:rPr lang="ru" sz="1700" b="1" dirty="0">
                <a:solidFill>
                  <a:schemeClr val="dk1"/>
                </a:solidFill>
                <a:highlight>
                  <a:schemeClr val="lt1"/>
                </a:highlight>
                <a:latin typeface="Times New Roman"/>
                <a:ea typeface="Times New Roman"/>
                <a:cs typeface="Times New Roman"/>
                <a:sym typeface="Times New Roman"/>
              </a:rPr>
              <a:t>const</a:t>
            </a:r>
            <a:r>
              <a:rPr lang="ru" sz="1700" dirty="0">
                <a:solidFill>
                  <a:schemeClr val="dk1"/>
                </a:solidFill>
                <a:highlight>
                  <a:schemeClr val="lt1"/>
                </a:highlight>
                <a:latin typeface="Times New Roman"/>
                <a:ea typeface="Times New Roman"/>
                <a:cs typeface="Times New Roman"/>
                <a:sym typeface="Times New Roman"/>
              </a:rPr>
              <a:t> Text('landscape'),</a:t>
            </a:r>
            <a:endParaRPr sz="1700" dirty="0">
              <a:solidFill>
                <a:schemeClr val="dk1"/>
              </a:solidFill>
              <a:highlight>
                <a:schemeClr val="lt1"/>
              </a:highlight>
              <a:latin typeface="Times New Roman"/>
              <a:ea typeface="Times New Roman"/>
              <a:cs typeface="Times New Roman"/>
              <a:sym typeface="Times New Roman"/>
            </a:endParaRPr>
          </a:p>
          <a:p>
            <a:pPr marL="190500" marR="190500" lvl="0" indent="0" algn="l" rtl="0">
              <a:lnSpc>
                <a:spcPct val="115000"/>
              </a:lnSpc>
              <a:spcBef>
                <a:spcPts val="0"/>
              </a:spcBef>
              <a:spcAft>
                <a:spcPts val="0"/>
              </a:spcAft>
              <a:buClr>
                <a:schemeClr val="dk1"/>
              </a:buClr>
              <a:buSzPts val="1100"/>
              <a:buFont typeface="Arial"/>
              <a:buNone/>
            </a:pPr>
            <a:r>
              <a:rPr lang="ru" sz="1700" dirty="0">
                <a:solidFill>
                  <a:schemeClr val="dk1"/>
                </a:solidFill>
                <a:highlight>
                  <a:schemeClr val="lt1"/>
                </a:highlight>
                <a:latin typeface="Times New Roman"/>
                <a:ea typeface="Times New Roman"/>
                <a:cs typeface="Times New Roman"/>
                <a:sym typeface="Times New Roman"/>
              </a:rPr>
              <a:t>),</a:t>
            </a:r>
            <a:endParaRPr sz="17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На AppBar выдается заголовок с названием текущей ориентации.</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Проверим соответствие сценариям.</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Этот способ выполняет наше пожелание из пункта 1 списка «</a:t>
            </a:r>
            <a:r>
              <a:rPr lang="ru" sz="1700" i="1" dirty="0">
                <a:solidFill>
                  <a:srgbClr val="111111"/>
                </a:solidFill>
                <a:highlight>
                  <a:srgbClr val="FFFFFF"/>
                </a:highlight>
                <a:latin typeface="Times New Roman"/>
                <a:ea typeface="Times New Roman"/>
                <a:cs typeface="Times New Roman"/>
                <a:sym typeface="Times New Roman"/>
              </a:rPr>
              <a:t>В пределах одного макета на разных устройствах с разной плотностью пикселей должно выполнятся масштабирование контента</a:t>
            </a:r>
            <a:r>
              <a:rPr lang="ru" sz="1700" dirty="0">
                <a:solidFill>
                  <a:srgbClr val="111111"/>
                </a:solidFill>
                <a:highlight>
                  <a:srgbClr val="FFFFFF"/>
                </a:highlight>
                <a:latin typeface="Times New Roman"/>
                <a:ea typeface="Times New Roman"/>
                <a:cs typeface="Times New Roman"/>
                <a:sym typeface="Times New Roman"/>
              </a:rPr>
              <a:t>».</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6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4"/>
          <p:cNvSpPr txBox="1"/>
          <p:nvPr/>
        </p:nvSpPr>
        <p:spPr>
          <a:xfrm>
            <a:off x="238950" y="109050"/>
            <a:ext cx="8666100" cy="492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100" dirty="0">
                <a:solidFill>
                  <a:srgbClr val="4A86E8"/>
                </a:solidFill>
                <a:latin typeface="Times New Roman"/>
                <a:ea typeface="Times New Roman"/>
                <a:cs typeface="Times New Roman"/>
                <a:sym typeface="Times New Roman"/>
              </a:rPr>
              <a:t>Шаг 2. Используем специализированный виджет для работы с разными разрешениями экрана и ориентацией</a:t>
            </a:r>
            <a:endParaRPr sz="21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dirty="0">
                <a:latin typeface="Calibri"/>
                <a:ea typeface="Calibri"/>
                <a:cs typeface="Calibri"/>
                <a:sym typeface="Calibri"/>
              </a:rPr>
              <a:t>Поддержка изменения ориентации и переключения виджетов под разные размеры экрана реализована с использованием виджета ResponsiveWidget. В его поля мы подставляем виджет для каждой пары разрешения/ориентации. В начале у него есть одно обязательное поле landscapeLargeScreen. Дополнительные виджеты под другие значения разрешения/ориентации опциональны, т.е их можно добавить по мере появления: landscapeMediumScreen, landscapeSmallScreen, portraitMediumScreen, portraitSmallScreen, portraitLargeScreen.</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В приведенном ниже примере с помощью виджета WelcomePage создается страница в ориентации landscape и строится макет с использованием прокрутки контента в вертикальной плоскости, а для ориентации portrait используется такой же виджет с таким же набором страниц, только контент прокручивается в горизонтальной плоскости:</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body: ResponsiveWidget(</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landscapeLargeScreen: WelcomePage(</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pageIndex: 0,</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scrollDirection: Axis.vertical,</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children: listOfPages, ),</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portraitLargeScreen: WelcomePage(</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pageIndex: 0,</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scrollDirection: Axis.horizontal,</a:t>
            </a:r>
            <a:endParaRPr dirty="0">
              <a:latin typeface="Calibri"/>
              <a:ea typeface="Calibri"/>
              <a:cs typeface="Calibri"/>
              <a:sym typeface="Calibri"/>
            </a:endParaRPr>
          </a:p>
          <a:p>
            <a:pPr marL="0" lvl="0" indent="0" algn="l" rtl="0">
              <a:spcBef>
                <a:spcPts val="0"/>
              </a:spcBef>
              <a:spcAft>
                <a:spcPts val="0"/>
              </a:spcAft>
              <a:buNone/>
            </a:pPr>
            <a:r>
              <a:rPr lang="ru" dirty="0">
                <a:latin typeface="Calibri"/>
                <a:ea typeface="Calibri"/>
                <a:cs typeface="Calibri"/>
                <a:sym typeface="Calibri"/>
              </a:rPr>
              <a:t>   children: listOfPages, ), ),</a:t>
            </a: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2" name="Рисунок 1" descr="image_tooltip">
            <a:extLst>
              <a:ext uri="{FF2B5EF4-FFF2-40B4-BE49-F238E27FC236}">
                <a16:creationId xmlns:a16="http://schemas.microsoft.com/office/drawing/2014/main" id="{8F7D3D3F-D86C-D395-B89D-A99601B06A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85750"/>
            <a:ext cx="2286000" cy="4572000"/>
          </a:xfrm>
          <a:prstGeom prst="rect">
            <a:avLst/>
          </a:prstGeom>
          <a:noFill/>
          <a:ln>
            <a:noFill/>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6"/>
          <p:cNvSpPr txBox="1"/>
          <p:nvPr/>
        </p:nvSpPr>
        <p:spPr>
          <a:xfrm>
            <a:off x="288675" y="463625"/>
            <a:ext cx="8100000" cy="3441681"/>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2400"/>
              </a:spcBef>
              <a:spcAft>
                <a:spcPts val="0"/>
              </a:spcAft>
              <a:buNone/>
            </a:pPr>
            <a:r>
              <a:rPr lang="ru" sz="2600" dirty="0">
                <a:solidFill>
                  <a:srgbClr val="4A86E8"/>
                </a:solidFill>
                <a:highlight>
                  <a:srgbClr val="FFFFFF"/>
                </a:highlight>
                <a:latin typeface="Times New Roman"/>
                <a:ea typeface="Times New Roman"/>
                <a:cs typeface="Times New Roman"/>
                <a:sym typeface="Times New Roman"/>
              </a:rPr>
              <a:t>Заключения</a:t>
            </a:r>
            <a:endParaRPr sz="2600" dirty="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24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Мы получили экран, который имеет разные макеты для портретной и альбомной ориентации. Когда устройство меняет ориентацию, мы перестраиваем наш макет.</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Как мы обнаруживаем изменения ориентации? Мы смотрим на отношение ширины к длине страницы. И в зависимости от этого переключаем макеты.</a:t>
            </a:r>
            <a:endParaRPr sz="1700" dirty="0">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800"/>
              </a:spcBef>
              <a:spcAft>
                <a:spcPts val="0"/>
              </a:spcAft>
              <a:buClr>
                <a:schemeClr val="dk1"/>
              </a:buClr>
              <a:buSzPts val="1100"/>
              <a:buFont typeface="Arial"/>
              <a:buNone/>
            </a:pPr>
            <a:r>
              <a:rPr lang="ru" sz="1700" dirty="0">
                <a:solidFill>
                  <a:srgbClr val="111111"/>
                </a:solidFill>
                <a:highlight>
                  <a:srgbClr val="FFFFFF"/>
                </a:highlight>
                <a:latin typeface="Times New Roman"/>
                <a:ea typeface="Times New Roman"/>
                <a:cs typeface="Times New Roman"/>
                <a:sym typeface="Times New Roman"/>
              </a:rPr>
              <a:t>Это полностью соответствует пунктам 2-</a:t>
            </a:r>
            <a:r>
              <a:rPr lang="en-US" sz="1700" dirty="0">
                <a:solidFill>
                  <a:srgbClr val="111111"/>
                </a:solidFill>
                <a:highlight>
                  <a:srgbClr val="FFFFFF"/>
                </a:highlight>
                <a:latin typeface="Times New Roman"/>
                <a:ea typeface="Times New Roman"/>
                <a:cs typeface="Times New Roman"/>
                <a:sym typeface="Times New Roman"/>
              </a:rPr>
              <a:t>6</a:t>
            </a:r>
            <a:r>
              <a:rPr lang="ru" sz="1700" dirty="0">
                <a:solidFill>
                  <a:srgbClr val="111111"/>
                </a:solidFill>
                <a:highlight>
                  <a:srgbClr val="FFFFFF"/>
                </a:highlight>
                <a:latin typeface="Times New Roman"/>
                <a:ea typeface="Times New Roman"/>
                <a:cs typeface="Times New Roman"/>
                <a:sym typeface="Times New Roman"/>
              </a:rPr>
              <a:t> из исходных пожеланий.</a:t>
            </a:r>
            <a:r>
              <a:rPr lang="ru" sz="1500" dirty="0">
                <a:solidFill>
                  <a:srgbClr val="111111"/>
                </a:solidFill>
                <a:highlight>
                  <a:srgbClr val="FFFFFF"/>
                </a:highlight>
                <a:latin typeface="Times New Roman"/>
                <a:ea typeface="Times New Roman"/>
                <a:cs typeface="Times New Roman"/>
                <a:sym typeface="Times New Roman"/>
              </a:rPr>
              <a:t> </a:t>
            </a:r>
            <a:endParaRPr sz="1500" dirty="0">
              <a:solidFill>
                <a:srgbClr val="11111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7"/>
          <p:cNvSpPr txBox="1"/>
          <p:nvPr/>
        </p:nvSpPr>
        <p:spPr>
          <a:xfrm>
            <a:off x="2823300" y="50000"/>
            <a:ext cx="349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a:solidFill>
                  <a:srgbClr val="4A86E8"/>
                </a:solidFill>
                <a:latin typeface="Times New Roman"/>
                <a:ea typeface="Times New Roman"/>
                <a:cs typeface="Times New Roman"/>
                <a:sym typeface="Times New Roman"/>
              </a:rPr>
              <a:t>Выравнивание виджетов</a:t>
            </a:r>
            <a:endParaRPr sz="2400">
              <a:solidFill>
                <a:srgbClr val="4A86E8"/>
              </a:solidFill>
              <a:latin typeface="Times New Roman"/>
              <a:ea typeface="Times New Roman"/>
              <a:cs typeface="Times New Roman"/>
              <a:sym typeface="Times New Roman"/>
            </a:endParaRPr>
          </a:p>
        </p:txBody>
      </p:sp>
      <p:sp>
        <p:nvSpPr>
          <p:cNvPr id="687" name="Google Shape;687;p97"/>
          <p:cNvSpPr txBox="1"/>
          <p:nvPr/>
        </p:nvSpPr>
        <p:spPr>
          <a:xfrm>
            <a:off x="179250" y="537725"/>
            <a:ext cx="8868600" cy="468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dirty="0">
                <a:solidFill>
                  <a:schemeClr val="dk1"/>
                </a:solidFill>
                <a:highlight>
                  <a:schemeClr val="lt1"/>
                </a:highlight>
                <a:latin typeface="Times New Roman"/>
                <a:ea typeface="Times New Roman"/>
                <a:cs typeface="Times New Roman"/>
                <a:sym typeface="Times New Roman"/>
              </a:rPr>
              <a:t>Здесь мы рассмотрим как создать виджеты, а также различные способы по их расположению на экране. </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1000"/>
              </a:spcBef>
              <a:spcAft>
                <a:spcPts val="0"/>
              </a:spcAft>
              <a:buNone/>
            </a:pPr>
            <a:r>
              <a:rPr lang="ru" sz="1300" b="1" dirty="0">
                <a:solidFill>
                  <a:schemeClr val="dk1"/>
                </a:solidFill>
                <a:highlight>
                  <a:schemeClr val="lt1"/>
                </a:highlight>
                <a:latin typeface="Times New Roman"/>
                <a:ea typeface="Times New Roman"/>
                <a:cs typeface="Times New Roman"/>
                <a:sym typeface="Times New Roman"/>
              </a:rPr>
              <a:t>1. Выбираем виджет макета</a:t>
            </a:r>
            <a:endParaRPr sz="1300" b="1"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Выберите из множества рассмотренных ранее </a:t>
            </a:r>
            <a:r>
              <a:rPr lang="ru" sz="1300" dirty="0">
                <a:solidFill>
                  <a:schemeClr val="dk1"/>
                </a:solidFill>
                <a:highlight>
                  <a:schemeClr val="lt1"/>
                </a:highlight>
                <a:uFill>
                  <a:noFill/>
                </a:uFill>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виджетов макета</a:t>
            </a:r>
            <a:r>
              <a:rPr lang="ru" sz="1300" dirty="0">
                <a:solidFill>
                  <a:schemeClr val="dk1"/>
                </a:solidFill>
                <a:highlight>
                  <a:schemeClr val="lt1"/>
                </a:highlight>
                <a:latin typeface="Times New Roman"/>
                <a:ea typeface="Times New Roman"/>
                <a:cs typeface="Times New Roman"/>
                <a:sym typeface="Times New Roman"/>
              </a:rPr>
              <a:t> в зависимости от того, как вы хотите выровнять или ограничить видимый виджет, поскольку эти характеристики обычно передаются в содержащийся виджет. В этом примере используется </a:t>
            </a:r>
            <a:r>
              <a:rPr lang="ru" sz="1300" dirty="0">
                <a:solidFill>
                  <a:schemeClr val="dk1"/>
                </a:solidFill>
                <a:highlight>
                  <a:schemeClr val="lt1"/>
                </a:highlight>
                <a:uFill>
                  <a:noFill/>
                </a:uFill>
                <a:latin typeface="Times New Roman"/>
                <a:ea typeface="Times New Roman"/>
                <a:cs typeface="Times New Roman"/>
                <a:sym typeface="Times New Roman"/>
                <a:hlinkClick r:id="rId4">
                  <a:extLst>
                    <a:ext uri="{A12FA001-AC4F-418D-AE19-62706E023703}">
                      <ahyp:hlinkClr xmlns="" xmlns:ahyp="http://schemas.microsoft.com/office/drawing/2018/hyperlinkcolor" val="tx"/>
                    </a:ext>
                  </a:extLst>
                </a:hlinkClick>
              </a:rPr>
              <a:t>Center</a:t>
            </a:r>
            <a:r>
              <a:rPr lang="ru" sz="1300" dirty="0">
                <a:solidFill>
                  <a:schemeClr val="dk1"/>
                </a:solidFill>
                <a:highlight>
                  <a:schemeClr val="lt1"/>
                </a:highlight>
                <a:latin typeface="Times New Roman"/>
                <a:ea typeface="Times New Roman"/>
                <a:cs typeface="Times New Roman"/>
                <a:sym typeface="Times New Roman"/>
              </a:rPr>
              <a:t>, который центрирует свое содержимое по горизонтали и вертикали.</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Clr>
                <a:schemeClr val="dk1"/>
              </a:buClr>
              <a:buSzPts val="1100"/>
              <a:buFont typeface="Arial"/>
              <a:buNone/>
            </a:pPr>
            <a:r>
              <a:rPr lang="ru" sz="1300" b="1" dirty="0">
                <a:solidFill>
                  <a:schemeClr val="dk1"/>
                </a:solidFill>
                <a:highlight>
                  <a:schemeClr val="lt1"/>
                </a:highlight>
                <a:latin typeface="Times New Roman"/>
                <a:ea typeface="Times New Roman"/>
                <a:cs typeface="Times New Roman"/>
                <a:sym typeface="Times New Roman"/>
              </a:rPr>
              <a:t>2. Создаем видимый виджет</a:t>
            </a:r>
            <a:endParaRPr sz="1300" b="1"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Например, создание текстового виджета </a:t>
            </a:r>
            <a:r>
              <a:rPr lang="ru" sz="1300" dirty="0">
                <a:solidFill>
                  <a:schemeClr val="dk1"/>
                </a:solidFill>
                <a:highlight>
                  <a:schemeClr val="lt1"/>
                </a:highlight>
                <a:uFill>
                  <a:noFill/>
                </a:uFill>
                <a:latin typeface="Times New Roman"/>
                <a:ea typeface="Times New Roman"/>
                <a:cs typeface="Times New Roman"/>
                <a:sym typeface="Times New Roman"/>
                <a:hlinkClick r:id="rId5">
                  <a:extLst>
                    <a:ext uri="{A12FA001-AC4F-418D-AE19-62706E023703}">
                      <ahyp:hlinkClr xmlns="" xmlns:ahyp="http://schemas.microsoft.com/office/drawing/2018/hyperlinkcolor" val="tx"/>
                    </a:ext>
                  </a:extLst>
                </a:hlinkClick>
              </a:rPr>
              <a:t>Text</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Text('Hello World'),</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Создание виджета изображения </a:t>
            </a:r>
            <a:r>
              <a:rPr lang="ru" sz="1300" dirty="0">
                <a:solidFill>
                  <a:schemeClr val="dk1"/>
                </a:solidFill>
                <a:highlight>
                  <a:schemeClr val="lt1"/>
                </a:highlight>
                <a:uFill>
                  <a:noFill/>
                </a:uFill>
                <a:latin typeface="Times New Roman"/>
                <a:ea typeface="Times New Roman"/>
                <a:cs typeface="Times New Roman"/>
                <a:sym typeface="Times New Roman"/>
                <a:hlinkClick r:id="rId6">
                  <a:extLst>
                    <a:ext uri="{A12FA001-AC4F-418D-AE19-62706E023703}">
                      <ahyp:hlinkClr xmlns="" xmlns:ahyp="http://schemas.microsoft.com/office/drawing/2018/hyperlinkcolor" val="tx"/>
                    </a:ext>
                  </a:extLst>
                </a:hlinkClick>
              </a:rPr>
              <a:t>Image</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Image.asset(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'images/lake.jpg',</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fit: BoxFit.cover,),</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00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Создание виджета иконки </a:t>
            </a:r>
            <a:r>
              <a:rPr lang="ru" sz="1300" dirty="0">
                <a:solidFill>
                  <a:schemeClr val="dk1"/>
                </a:solidFill>
                <a:highlight>
                  <a:schemeClr val="lt1"/>
                </a:highlight>
                <a:uFill>
                  <a:noFill/>
                </a:uFill>
                <a:latin typeface="Times New Roman"/>
                <a:ea typeface="Times New Roman"/>
                <a:cs typeface="Times New Roman"/>
                <a:sym typeface="Times New Roman"/>
                <a:hlinkClick r:id="rId7">
                  <a:extLst>
                    <a:ext uri="{A12FA001-AC4F-418D-AE19-62706E023703}">
                      <ahyp:hlinkClr xmlns="" xmlns:ahyp="http://schemas.microsoft.com/office/drawing/2018/hyperlinkcolor" val="tx"/>
                    </a:ext>
                  </a:extLst>
                </a:hlinkClick>
              </a:rPr>
              <a:t>Icon</a:t>
            </a: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Icon(</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Icons.star,</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300" dirty="0">
                <a:solidFill>
                  <a:schemeClr val="dk1"/>
                </a:solidFill>
                <a:highlight>
                  <a:schemeClr val="lt1"/>
                </a:highlight>
                <a:latin typeface="Times New Roman"/>
                <a:ea typeface="Times New Roman"/>
                <a:cs typeface="Times New Roman"/>
                <a:sym typeface="Times New Roman"/>
              </a:rPr>
              <a:t>  color: Colors.red[500],</a:t>
            </a:r>
            <a:endParaRPr sz="1300" dirty="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highlight>
                  <a:schemeClr val="lt1"/>
                </a:highlight>
                <a:latin typeface="Times New Roman"/>
                <a:ea typeface="Times New Roman"/>
                <a:cs typeface="Times New Roman"/>
                <a:sym typeface="Times New Roman"/>
              </a:rPr>
              <a:t>),</a:t>
            </a:r>
            <a:endParaRPr sz="1300" dirty="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8"/>
          <p:cNvSpPr txBox="1"/>
          <p:nvPr/>
        </p:nvSpPr>
        <p:spPr>
          <a:xfrm>
            <a:off x="163650" y="218200"/>
            <a:ext cx="8821800" cy="521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Clr>
                <a:schemeClr val="dk1"/>
              </a:buClr>
              <a:buSzPts val="1100"/>
              <a:buFont typeface="Arial"/>
              <a:buNone/>
            </a:pPr>
            <a:r>
              <a:rPr lang="ru" sz="1500" b="1">
                <a:solidFill>
                  <a:schemeClr val="dk1"/>
                </a:solidFill>
                <a:highlight>
                  <a:srgbClr val="FFFFFF"/>
                </a:highlight>
                <a:latin typeface="Times New Roman"/>
                <a:ea typeface="Times New Roman"/>
                <a:cs typeface="Times New Roman"/>
                <a:sym typeface="Times New Roman"/>
              </a:rPr>
              <a:t>3. Добавляем видимый виджет в виджет макета</a:t>
            </a:r>
            <a:endParaRPr sz="15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Все виджеты макета имеют следующие положения:</a:t>
            </a:r>
            <a:endParaRPr sz="1600">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1900"/>
              </a:spcBef>
              <a:spcAft>
                <a:spcPts val="0"/>
              </a:spcAft>
              <a:buClr>
                <a:schemeClr val="dk1"/>
              </a:buClr>
              <a:buSzPts val="1600"/>
              <a:buChar char="●"/>
            </a:pPr>
            <a:r>
              <a:rPr lang="ru" sz="1600">
                <a:solidFill>
                  <a:schemeClr val="dk1"/>
                </a:solidFill>
                <a:highlight>
                  <a:srgbClr val="FFFFFF"/>
                </a:highlight>
                <a:latin typeface="Times New Roman"/>
                <a:ea typeface="Times New Roman"/>
                <a:cs typeface="Times New Roman"/>
                <a:sym typeface="Times New Roman"/>
              </a:rPr>
              <a:t>Используется свойство </a:t>
            </a:r>
            <a:r>
              <a:rPr lang="ru" sz="1600" b="1">
                <a:solidFill>
                  <a:schemeClr val="dk1"/>
                </a:solidFill>
                <a:highlight>
                  <a:srgbClr val="FFFFFF"/>
                </a:highlight>
                <a:latin typeface="Times New Roman"/>
                <a:ea typeface="Times New Roman"/>
                <a:cs typeface="Times New Roman"/>
                <a:sym typeface="Times New Roman"/>
              </a:rPr>
              <a:t>child</a:t>
            </a:r>
            <a:r>
              <a:rPr lang="ru" sz="1600">
                <a:solidFill>
                  <a:schemeClr val="dk1"/>
                </a:solidFill>
                <a:highlight>
                  <a:srgbClr val="FFFFFF"/>
                </a:highlight>
                <a:latin typeface="Times New Roman"/>
                <a:ea typeface="Times New Roman"/>
                <a:cs typeface="Times New Roman"/>
                <a:sym typeface="Times New Roman"/>
              </a:rPr>
              <a:t>, если виджет имеет только один дочерний элемент – к примеру, </a:t>
            </a:r>
            <a:r>
              <a:rPr lang="ru" sz="1600" b="1">
                <a:solidFill>
                  <a:schemeClr val="dk1"/>
                </a:solidFill>
                <a:highlight>
                  <a:srgbClr val="FFFFFF"/>
                </a:highlight>
                <a:latin typeface="Times New Roman"/>
                <a:ea typeface="Times New Roman"/>
                <a:cs typeface="Times New Roman"/>
                <a:sym typeface="Times New Roman"/>
              </a:rPr>
              <a:t>Center</a:t>
            </a:r>
            <a:r>
              <a:rPr lang="ru" sz="1600">
                <a:solidFill>
                  <a:schemeClr val="dk1"/>
                </a:solidFill>
                <a:highlight>
                  <a:srgbClr val="FFFFFF"/>
                </a:highlight>
                <a:latin typeface="Times New Roman"/>
                <a:ea typeface="Times New Roman"/>
                <a:cs typeface="Times New Roman"/>
                <a:sym typeface="Times New Roman"/>
              </a:rPr>
              <a:t> или </a:t>
            </a:r>
            <a:r>
              <a:rPr lang="ru" sz="1600" b="1">
                <a:solidFill>
                  <a:schemeClr val="dk1"/>
                </a:solidFill>
                <a:highlight>
                  <a:srgbClr val="FFFFFF"/>
                </a:highlight>
                <a:latin typeface="Times New Roman"/>
                <a:ea typeface="Times New Roman"/>
                <a:cs typeface="Times New Roman"/>
                <a:sym typeface="Times New Roman"/>
              </a:rPr>
              <a:t>Container</a:t>
            </a:r>
            <a:endParaRPr sz="1600" b="1">
              <a:solidFill>
                <a:schemeClr val="dk1"/>
              </a:solidFill>
              <a:highlight>
                <a:srgbClr val="FFFFFF"/>
              </a:highlight>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Char char="●"/>
            </a:pPr>
            <a:r>
              <a:rPr lang="ru" sz="1600">
                <a:solidFill>
                  <a:schemeClr val="dk1"/>
                </a:solidFill>
                <a:highlight>
                  <a:srgbClr val="FFFFFF"/>
                </a:highlight>
                <a:latin typeface="Times New Roman"/>
                <a:ea typeface="Times New Roman"/>
                <a:cs typeface="Times New Roman"/>
                <a:sym typeface="Times New Roman"/>
              </a:rPr>
              <a:t>Используется свойство </a:t>
            </a:r>
            <a:r>
              <a:rPr lang="ru" sz="1600" b="1">
                <a:solidFill>
                  <a:schemeClr val="dk1"/>
                </a:solidFill>
                <a:highlight>
                  <a:srgbClr val="FFFFFF"/>
                </a:highlight>
                <a:latin typeface="Times New Roman"/>
                <a:ea typeface="Times New Roman"/>
                <a:cs typeface="Times New Roman"/>
                <a:sym typeface="Times New Roman"/>
              </a:rPr>
              <a:t>children</a:t>
            </a:r>
            <a:r>
              <a:rPr lang="ru" sz="1600">
                <a:solidFill>
                  <a:schemeClr val="dk1"/>
                </a:solidFill>
                <a:highlight>
                  <a:srgbClr val="FFFFFF"/>
                </a:highlight>
                <a:latin typeface="Times New Roman"/>
                <a:ea typeface="Times New Roman"/>
                <a:cs typeface="Times New Roman"/>
                <a:sym typeface="Times New Roman"/>
              </a:rPr>
              <a:t>, если виджет имеет список дочерних элементов – к примеру, </a:t>
            </a:r>
            <a:r>
              <a:rPr lang="ru" sz="1600" b="1">
                <a:solidFill>
                  <a:schemeClr val="dk1"/>
                </a:solidFill>
                <a:highlight>
                  <a:srgbClr val="FFFFFF"/>
                </a:highlight>
                <a:latin typeface="Times New Roman"/>
                <a:ea typeface="Times New Roman"/>
                <a:cs typeface="Times New Roman"/>
                <a:sym typeface="Times New Roman"/>
              </a:rPr>
              <a:t>Row</a:t>
            </a:r>
            <a:r>
              <a:rPr lang="ru" sz="1600">
                <a:solidFill>
                  <a:schemeClr val="dk1"/>
                </a:solidFill>
                <a:highlight>
                  <a:srgbClr val="FFFFFF"/>
                </a:highlight>
                <a:latin typeface="Times New Roman"/>
                <a:ea typeface="Times New Roman"/>
                <a:cs typeface="Times New Roman"/>
                <a:sym typeface="Times New Roman"/>
              </a:rPr>
              <a:t>, </a:t>
            </a:r>
            <a:r>
              <a:rPr lang="ru" sz="1600" b="1">
                <a:solidFill>
                  <a:schemeClr val="dk1"/>
                </a:solidFill>
                <a:highlight>
                  <a:srgbClr val="FFFFFF"/>
                </a:highlight>
                <a:latin typeface="Times New Roman"/>
                <a:ea typeface="Times New Roman"/>
                <a:cs typeface="Times New Roman"/>
                <a:sym typeface="Times New Roman"/>
              </a:rPr>
              <a:t>Column</a:t>
            </a:r>
            <a:r>
              <a:rPr lang="ru" sz="1600">
                <a:solidFill>
                  <a:schemeClr val="dk1"/>
                </a:solidFill>
                <a:highlight>
                  <a:srgbClr val="FFFFFF"/>
                </a:highlight>
                <a:latin typeface="Times New Roman"/>
                <a:ea typeface="Times New Roman"/>
                <a:cs typeface="Times New Roman"/>
                <a:sym typeface="Times New Roman"/>
              </a:rPr>
              <a:t>, </a:t>
            </a:r>
            <a:r>
              <a:rPr lang="ru" sz="1600" b="1">
                <a:solidFill>
                  <a:schemeClr val="dk1"/>
                </a:solidFill>
                <a:highlight>
                  <a:srgbClr val="FFFFFF"/>
                </a:highlight>
                <a:latin typeface="Times New Roman"/>
                <a:ea typeface="Times New Roman"/>
                <a:cs typeface="Times New Roman"/>
                <a:sym typeface="Times New Roman"/>
              </a:rPr>
              <a:t>ListView</a:t>
            </a:r>
            <a:r>
              <a:rPr lang="ru" sz="1600">
                <a:solidFill>
                  <a:schemeClr val="dk1"/>
                </a:solidFill>
                <a:highlight>
                  <a:srgbClr val="FFFFFF"/>
                </a:highlight>
                <a:latin typeface="Times New Roman"/>
                <a:ea typeface="Times New Roman"/>
                <a:cs typeface="Times New Roman"/>
                <a:sym typeface="Times New Roman"/>
              </a:rPr>
              <a:t>, или </a:t>
            </a:r>
            <a:r>
              <a:rPr lang="ru" sz="1600" b="1">
                <a:solidFill>
                  <a:schemeClr val="dk1"/>
                </a:solidFill>
                <a:highlight>
                  <a:srgbClr val="FFFFFF"/>
                </a:highlight>
                <a:latin typeface="Times New Roman"/>
                <a:ea typeface="Times New Roman"/>
                <a:cs typeface="Times New Roman"/>
                <a:sym typeface="Times New Roman"/>
              </a:rPr>
              <a:t>Stack</a:t>
            </a:r>
            <a:endParaRPr sz="16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9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Ниже показан пример добавление текстового виджета </a:t>
            </a:r>
            <a:r>
              <a:rPr lang="ru" sz="1600" b="1">
                <a:solidFill>
                  <a:schemeClr val="dk1"/>
                </a:solidFill>
                <a:highlight>
                  <a:srgbClr val="FFFFFF"/>
                </a:highlight>
                <a:latin typeface="Times New Roman"/>
                <a:ea typeface="Times New Roman"/>
                <a:cs typeface="Times New Roman"/>
                <a:sym typeface="Times New Roman"/>
              </a:rPr>
              <a:t>Text</a:t>
            </a:r>
            <a:r>
              <a:rPr lang="ru" sz="1600">
                <a:solidFill>
                  <a:schemeClr val="dk1"/>
                </a:solidFill>
                <a:highlight>
                  <a:srgbClr val="FFFFFF"/>
                </a:highlight>
                <a:latin typeface="Times New Roman"/>
                <a:ea typeface="Times New Roman"/>
                <a:cs typeface="Times New Roman"/>
                <a:sym typeface="Times New Roman"/>
              </a:rPr>
              <a:t> в виджет </a:t>
            </a:r>
            <a:r>
              <a:rPr lang="ru" sz="1600" b="1">
                <a:solidFill>
                  <a:schemeClr val="dk1"/>
                </a:solidFill>
                <a:highlight>
                  <a:srgbClr val="FFFFFF"/>
                </a:highlight>
                <a:latin typeface="Times New Roman"/>
                <a:ea typeface="Times New Roman"/>
                <a:cs typeface="Times New Roman"/>
                <a:sym typeface="Times New Roman"/>
              </a:rPr>
              <a:t>Center</a:t>
            </a:r>
            <a:r>
              <a:rPr lang="ru" sz="1600">
                <a:solidFill>
                  <a:schemeClr val="dk1"/>
                </a:solidFill>
                <a:highlight>
                  <a:srgbClr val="FFFFFF"/>
                </a:highlight>
                <a:latin typeface="Times New Roman"/>
                <a:ea typeface="Times New Roman"/>
                <a:cs typeface="Times New Roman"/>
                <a:sym typeface="Times New Roman"/>
              </a:rPr>
              <a:t>:</a:t>
            </a:r>
            <a:endParaRPr sz="16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Center(</a:t>
            </a:r>
            <a:endParaRPr sz="1600">
              <a:solidFill>
                <a:schemeClr val="dk1"/>
              </a:solidFill>
              <a:highlight>
                <a:srgbClr val="F8F9FA"/>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  child: Text('Hello World'),</a:t>
            </a:r>
            <a:endParaRPr sz="1600">
              <a:solidFill>
                <a:schemeClr val="dk1"/>
              </a:solidFill>
              <a:highlight>
                <a:srgbClr val="F8F9FA"/>
              </a:highlight>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sz="1600">
                <a:solidFill>
                  <a:schemeClr val="dk1"/>
                </a:solidFill>
                <a:highlight>
                  <a:srgbClr val="F8F9FA"/>
                </a:highlight>
                <a:latin typeface="Times New Roman"/>
                <a:ea typeface="Times New Roman"/>
                <a:cs typeface="Times New Roman"/>
                <a:sym typeface="Times New Roman"/>
              </a:rPr>
              <a:t>),</a:t>
            </a:r>
            <a:endParaRPr sz="1600">
              <a:solidFill>
                <a:schemeClr val="dk1"/>
              </a:solidFill>
              <a:highlight>
                <a:srgbClr val="F8F9FA"/>
              </a:highlight>
              <a:latin typeface="Times New Roman"/>
              <a:ea typeface="Times New Roman"/>
              <a:cs typeface="Times New Roman"/>
              <a:sym typeface="Times New Roman"/>
            </a:endParaRPr>
          </a:p>
          <a:p>
            <a:pPr marL="0" lvl="0" indent="0" algn="l" rtl="0">
              <a:lnSpc>
                <a:spcPct val="115000"/>
              </a:lnSpc>
              <a:spcBef>
                <a:spcPts val="1100"/>
              </a:spcBef>
              <a:spcAft>
                <a:spcPts val="0"/>
              </a:spcAft>
              <a:buClr>
                <a:schemeClr val="dk1"/>
              </a:buClr>
              <a:buSzPts val="1100"/>
              <a:buFont typeface="Arial"/>
              <a:buNone/>
            </a:pPr>
            <a:r>
              <a:rPr lang="ru" sz="1500" b="1">
                <a:solidFill>
                  <a:schemeClr val="dk1"/>
                </a:solidFill>
                <a:highlight>
                  <a:srgbClr val="FFFFFF"/>
                </a:highlight>
                <a:latin typeface="Times New Roman"/>
                <a:ea typeface="Times New Roman"/>
                <a:cs typeface="Times New Roman"/>
                <a:sym typeface="Times New Roman"/>
              </a:rPr>
              <a:t>4. Добавление виджета макета на страницу</a:t>
            </a:r>
            <a:endParaRPr sz="1500" b="1">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ru" sz="1600">
                <a:solidFill>
                  <a:schemeClr val="dk1"/>
                </a:solidFill>
                <a:highlight>
                  <a:srgbClr val="FFFFFF"/>
                </a:highlight>
                <a:latin typeface="Times New Roman"/>
                <a:ea typeface="Times New Roman"/>
                <a:cs typeface="Times New Roman"/>
                <a:sym typeface="Times New Roman"/>
              </a:rPr>
              <a:t>Приложение Flutter само по себе является виджетом, и большинство виджетов имеют метод </a:t>
            </a:r>
            <a:r>
              <a:rPr lang="ru" sz="1600" u="sng">
                <a:solidFill>
                  <a:schemeClr val="dk1"/>
                </a:solidFill>
                <a:highlight>
                  <a:srgbClr val="FFFFFF"/>
                </a:highlight>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build()</a:t>
            </a:r>
            <a:r>
              <a:rPr lang="ru" sz="1600">
                <a:solidFill>
                  <a:schemeClr val="dk1"/>
                </a:solidFill>
                <a:highlight>
                  <a:srgbClr val="FFFFFF"/>
                </a:highlight>
                <a:latin typeface="Times New Roman"/>
                <a:ea typeface="Times New Roman"/>
                <a:cs typeface="Times New Roman"/>
                <a:sym typeface="Times New Roman"/>
              </a:rPr>
              <a:t>. Создание и возврат виджета в методе приложения </a:t>
            </a:r>
            <a:r>
              <a:rPr lang="ru" sz="1600" u="sng">
                <a:solidFill>
                  <a:schemeClr val="dk1"/>
                </a:solidFill>
                <a:highlight>
                  <a:srgbClr val="FFFFFF"/>
                </a:highlight>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build()</a:t>
            </a:r>
            <a:r>
              <a:rPr lang="ru" sz="1600">
                <a:solidFill>
                  <a:schemeClr val="dk1"/>
                </a:solidFill>
                <a:highlight>
                  <a:srgbClr val="FFFFFF"/>
                </a:highlight>
                <a:latin typeface="Times New Roman"/>
                <a:ea typeface="Times New Roman"/>
                <a:cs typeface="Times New Roman"/>
                <a:sym typeface="Times New Roman"/>
              </a:rPr>
              <a:t> отображает виджет.</a:t>
            </a:r>
            <a:endParaRPr sz="1600">
              <a:solidFill>
                <a:schemeClr val="dk1"/>
              </a:solidFill>
              <a:highlight>
                <a:srgbClr val="FFFFFF"/>
              </a:highlight>
              <a:latin typeface="Times New Roman"/>
              <a:ea typeface="Times New Roman"/>
              <a:cs typeface="Times New Roman"/>
              <a:sym typeface="Times New Roman"/>
            </a:endParaRPr>
          </a:p>
          <a:p>
            <a:pPr marL="0" lvl="0" indent="0" algn="l" rtl="0">
              <a:spcBef>
                <a:spcPts val="1700"/>
              </a:spcBef>
              <a:spcAft>
                <a:spcPts val="0"/>
              </a:spcAft>
              <a:buNone/>
            </a:pPr>
            <a:endParaRPr sz="15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Google Shape;697;p99"/>
          <p:cNvPicPr preferRelativeResize="0"/>
          <p:nvPr/>
        </p:nvPicPr>
        <p:blipFill rotWithShape="1">
          <a:blip r:embed="rId3">
            <a:alphaModFix/>
          </a:blip>
          <a:srcRect t="1185" r="2477"/>
          <a:stretch/>
        </p:blipFill>
        <p:spPr>
          <a:xfrm>
            <a:off x="3314700" y="623450"/>
            <a:ext cx="2452250" cy="3943800"/>
          </a:xfrm>
          <a:prstGeom prst="rect">
            <a:avLst/>
          </a:prstGeom>
          <a:noFill/>
          <a:ln>
            <a:noFill/>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00"/>
          <p:cNvSpPr txBox="1"/>
          <p:nvPr/>
        </p:nvSpPr>
        <p:spPr>
          <a:xfrm>
            <a:off x="124700" y="109100"/>
            <a:ext cx="8946600" cy="472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ru" sz="1200" b="1">
                <a:solidFill>
                  <a:srgbClr val="16181A"/>
                </a:solidFill>
                <a:highlight>
                  <a:schemeClr val="lt1"/>
                </a:highlight>
                <a:latin typeface="Times New Roman"/>
                <a:ea typeface="Times New Roman"/>
                <a:cs typeface="Times New Roman"/>
                <a:sym typeface="Times New Roman"/>
              </a:rPr>
              <a:t>Приложение с Material Design</a:t>
            </a:r>
            <a:endParaRPr sz="1200" b="1">
              <a:solidFill>
                <a:srgbClr val="16181A"/>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ru" sz="1300">
                <a:solidFill>
                  <a:schemeClr val="dk1"/>
                </a:solidFill>
                <a:highlight>
                  <a:schemeClr val="lt1"/>
                </a:highlight>
                <a:latin typeface="Times New Roman"/>
                <a:ea typeface="Times New Roman"/>
                <a:cs typeface="Times New Roman"/>
                <a:sym typeface="Times New Roman"/>
              </a:rPr>
              <a:t>Для приложения </a:t>
            </a:r>
            <a:r>
              <a:rPr lang="ru" sz="1300" b="1">
                <a:solidFill>
                  <a:schemeClr val="dk1"/>
                </a:solidFill>
                <a:highlight>
                  <a:schemeClr val="lt1"/>
                </a:highlight>
                <a:latin typeface="Times New Roman"/>
                <a:ea typeface="Times New Roman"/>
                <a:cs typeface="Times New Roman"/>
                <a:sym typeface="Times New Roman"/>
              </a:rPr>
              <a:t>Material</a:t>
            </a:r>
            <a:r>
              <a:rPr lang="ru" sz="1300">
                <a:solidFill>
                  <a:schemeClr val="dk1"/>
                </a:solidFill>
                <a:highlight>
                  <a:schemeClr val="lt1"/>
                </a:highlight>
                <a:latin typeface="Times New Roman"/>
                <a:ea typeface="Times New Roman"/>
                <a:cs typeface="Times New Roman"/>
                <a:sym typeface="Times New Roman"/>
              </a:rPr>
              <a:t> вы можете использовать виджет </a:t>
            </a:r>
            <a:r>
              <a:rPr lang="ru" sz="1300" u="sng">
                <a:solidFill>
                  <a:schemeClr val="dk1"/>
                </a:solidFill>
                <a:highlight>
                  <a:schemeClr val="lt1"/>
                </a:highlight>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Scaffold</a:t>
            </a:r>
            <a:r>
              <a:rPr lang="ru" sz="1300">
                <a:solidFill>
                  <a:schemeClr val="dk1"/>
                </a:solidFill>
                <a:highlight>
                  <a:schemeClr val="lt1"/>
                </a:highlight>
                <a:latin typeface="Times New Roman"/>
                <a:ea typeface="Times New Roman"/>
                <a:cs typeface="Times New Roman"/>
                <a:sym typeface="Times New Roman"/>
              </a:rPr>
              <a:t> он предоставляет баннер по умолчанию с цветом фона и имеет API для добавления перекрывающей меню(</a:t>
            </a:r>
            <a:r>
              <a:rPr lang="ru" sz="1300" b="1">
                <a:solidFill>
                  <a:schemeClr val="dk1"/>
                </a:solidFill>
                <a:highlight>
                  <a:schemeClr val="lt1"/>
                </a:highlight>
                <a:latin typeface="Times New Roman"/>
                <a:ea typeface="Times New Roman"/>
                <a:cs typeface="Times New Roman"/>
                <a:sym typeface="Times New Roman"/>
              </a:rPr>
              <a:t>drawers</a:t>
            </a:r>
            <a:r>
              <a:rPr lang="ru" sz="1300">
                <a:solidFill>
                  <a:schemeClr val="dk1"/>
                </a:solidFill>
                <a:highlight>
                  <a:schemeClr val="lt1"/>
                </a:highlight>
                <a:latin typeface="Times New Roman"/>
                <a:ea typeface="Times New Roman"/>
                <a:cs typeface="Times New Roman"/>
                <a:sym typeface="Times New Roman"/>
              </a:rPr>
              <a:t>), полосы уведомлений(</a:t>
            </a:r>
            <a:r>
              <a:rPr lang="ru" sz="1300" b="1">
                <a:solidFill>
                  <a:schemeClr val="dk1"/>
                </a:solidFill>
                <a:highlight>
                  <a:schemeClr val="lt1"/>
                </a:highlight>
                <a:latin typeface="Times New Roman"/>
                <a:ea typeface="Times New Roman"/>
                <a:cs typeface="Times New Roman"/>
                <a:sym typeface="Times New Roman"/>
              </a:rPr>
              <a:t>snack bars</a:t>
            </a:r>
            <a:r>
              <a:rPr lang="ru" sz="1300">
                <a:solidFill>
                  <a:schemeClr val="dk1"/>
                </a:solidFill>
                <a:highlight>
                  <a:schemeClr val="lt1"/>
                </a:highlight>
                <a:latin typeface="Times New Roman"/>
                <a:ea typeface="Times New Roman"/>
                <a:cs typeface="Times New Roman"/>
                <a:sym typeface="Times New Roman"/>
              </a:rPr>
              <a:t>) и нижних вкладок(</a:t>
            </a:r>
            <a:r>
              <a:rPr lang="ru" sz="1300" b="1">
                <a:solidFill>
                  <a:schemeClr val="dk1"/>
                </a:solidFill>
                <a:highlight>
                  <a:schemeClr val="lt1"/>
                </a:highlight>
                <a:latin typeface="Times New Roman"/>
                <a:ea typeface="Times New Roman"/>
                <a:cs typeface="Times New Roman"/>
                <a:sym typeface="Times New Roman"/>
              </a:rPr>
              <a:t>sheets</a:t>
            </a:r>
            <a:r>
              <a:rPr lang="ru" sz="1300">
                <a:solidFill>
                  <a:schemeClr val="dk1"/>
                </a:solidFill>
                <a:highlight>
                  <a:schemeClr val="lt1"/>
                </a:highlight>
                <a:latin typeface="Times New Roman"/>
                <a:ea typeface="Times New Roman"/>
                <a:cs typeface="Times New Roman"/>
                <a:sym typeface="Times New Roman"/>
              </a:rPr>
              <a:t>). Затем вы можете добавить виджет </a:t>
            </a:r>
            <a:r>
              <a:rPr lang="ru" sz="1300" b="1">
                <a:solidFill>
                  <a:schemeClr val="dk1"/>
                </a:solidFill>
                <a:highlight>
                  <a:schemeClr val="lt1"/>
                </a:highlight>
                <a:latin typeface="Times New Roman"/>
                <a:ea typeface="Times New Roman"/>
                <a:cs typeface="Times New Roman"/>
                <a:sym typeface="Times New Roman"/>
              </a:rPr>
              <a:t>Center</a:t>
            </a:r>
            <a:r>
              <a:rPr lang="ru" sz="1300">
                <a:solidFill>
                  <a:schemeClr val="dk1"/>
                </a:solidFill>
                <a:highlight>
                  <a:schemeClr val="lt1"/>
                </a:highlight>
                <a:latin typeface="Times New Roman"/>
                <a:ea typeface="Times New Roman"/>
                <a:cs typeface="Times New Roman"/>
                <a:sym typeface="Times New Roman"/>
              </a:rPr>
              <a:t> непосредственно в свойство </a:t>
            </a:r>
            <a:r>
              <a:rPr lang="ru" sz="1300" b="1">
                <a:solidFill>
                  <a:schemeClr val="dk1"/>
                </a:solidFill>
                <a:highlight>
                  <a:schemeClr val="lt1"/>
                </a:highlight>
                <a:latin typeface="Times New Roman"/>
                <a:ea typeface="Times New Roman"/>
                <a:cs typeface="Times New Roman"/>
                <a:sym typeface="Times New Roman"/>
              </a:rPr>
              <a:t>body</a:t>
            </a:r>
            <a:r>
              <a:rPr lang="ru" sz="1300">
                <a:solidFill>
                  <a:schemeClr val="dk1"/>
                </a:solidFill>
                <a:highlight>
                  <a:schemeClr val="lt1"/>
                </a:highlight>
                <a:latin typeface="Times New Roman"/>
                <a:ea typeface="Times New Roman"/>
                <a:cs typeface="Times New Roman"/>
                <a:sym typeface="Times New Roman"/>
              </a:rPr>
              <a:t> домашней страницы.</a:t>
            </a:r>
            <a:endParaRPr sz="13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None/>
            </a:pPr>
            <a:r>
              <a:rPr lang="ru" sz="1300">
                <a:solidFill>
                  <a:schemeClr val="dk1"/>
                </a:solidFill>
                <a:highlight>
                  <a:schemeClr val="lt1"/>
                </a:highlight>
                <a:latin typeface="Times New Roman"/>
                <a:ea typeface="Times New Roman"/>
                <a:cs typeface="Times New Roman"/>
                <a:sym typeface="Times New Roman"/>
              </a:rPr>
              <a:t>class MyApp extends StatelessWidget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@override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Widget build(BuildContext context)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return MaterialApp(</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title: 'Flutter layout demo',</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home: Scaffold(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appBar: AppBar(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title: Text('Flutter layout demo'),</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body: Center(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Text('Hello World'),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a:t>
            </a:r>
            <a:endParaRPr sz="13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01"/>
          <p:cNvSpPr txBox="1"/>
          <p:nvPr/>
        </p:nvSpPr>
        <p:spPr>
          <a:xfrm>
            <a:off x="46775" y="62350"/>
            <a:ext cx="8985600" cy="466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r>
              <a:rPr lang="ru" sz="1200" b="1">
                <a:solidFill>
                  <a:schemeClr val="dk1"/>
                </a:solidFill>
                <a:highlight>
                  <a:schemeClr val="lt1"/>
                </a:highlight>
                <a:latin typeface="Times New Roman"/>
                <a:ea typeface="Times New Roman"/>
                <a:cs typeface="Times New Roman"/>
                <a:sym typeface="Times New Roman"/>
              </a:rPr>
              <a:t>Приложение без Material Design</a:t>
            </a:r>
            <a:endParaRPr sz="1200" b="1">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500"/>
              </a:spcBef>
              <a:spcAft>
                <a:spcPts val="0"/>
              </a:spcAft>
              <a:buNone/>
            </a:pPr>
            <a:r>
              <a:rPr lang="ru" sz="1300">
                <a:solidFill>
                  <a:schemeClr val="dk1"/>
                </a:solidFill>
                <a:highlight>
                  <a:schemeClr val="lt1"/>
                </a:highlight>
                <a:latin typeface="Times New Roman"/>
                <a:ea typeface="Times New Roman"/>
                <a:cs typeface="Times New Roman"/>
                <a:sym typeface="Times New Roman"/>
              </a:rPr>
              <a:t>Для приложений, не относящихся к Material Design, вы можете добавить виджет </a:t>
            </a:r>
            <a:r>
              <a:rPr lang="ru" sz="1300" b="1">
                <a:solidFill>
                  <a:schemeClr val="dk1"/>
                </a:solidFill>
                <a:highlight>
                  <a:schemeClr val="lt1"/>
                </a:highlight>
                <a:latin typeface="Times New Roman"/>
                <a:ea typeface="Times New Roman"/>
                <a:cs typeface="Times New Roman"/>
                <a:sym typeface="Times New Roman"/>
              </a:rPr>
              <a:t>Center</a:t>
            </a:r>
            <a:r>
              <a:rPr lang="ru" sz="1300">
                <a:solidFill>
                  <a:schemeClr val="dk1"/>
                </a:solidFill>
                <a:highlight>
                  <a:schemeClr val="lt1"/>
                </a:highlight>
                <a:latin typeface="Times New Roman"/>
                <a:ea typeface="Times New Roman"/>
                <a:cs typeface="Times New Roman"/>
                <a:sym typeface="Times New Roman"/>
              </a:rPr>
              <a:t> в метод </a:t>
            </a:r>
            <a:r>
              <a:rPr lang="ru" sz="1300" b="1">
                <a:solidFill>
                  <a:schemeClr val="dk1"/>
                </a:solidFill>
                <a:highlight>
                  <a:schemeClr val="lt1"/>
                </a:highlight>
                <a:latin typeface="Times New Roman"/>
                <a:ea typeface="Times New Roman"/>
                <a:cs typeface="Times New Roman"/>
                <a:sym typeface="Times New Roman"/>
              </a:rPr>
              <a:t>build()</a:t>
            </a:r>
            <a:r>
              <a:rPr lang="ru" sz="1300">
                <a:solidFill>
                  <a:schemeClr val="dk1"/>
                </a:solidFill>
                <a:highlight>
                  <a:schemeClr val="lt1"/>
                </a:highlight>
                <a:latin typeface="Times New Roman"/>
                <a:ea typeface="Times New Roman"/>
                <a:cs typeface="Times New Roman"/>
                <a:sym typeface="Times New Roman"/>
              </a:rPr>
              <a:t> приложения:</a:t>
            </a:r>
            <a:endParaRPr sz="1300">
              <a:solidFill>
                <a:schemeClr val="dk1"/>
              </a:solidFill>
              <a:highlight>
                <a:schemeClr val="lt1"/>
              </a:highlight>
              <a:latin typeface="Times New Roman"/>
              <a:ea typeface="Times New Roman"/>
              <a:cs typeface="Times New Roman"/>
              <a:sym typeface="Times New Roman"/>
            </a:endParaRPr>
          </a:p>
          <a:p>
            <a:pPr marL="0" lvl="0" indent="0" algn="l" rtl="0">
              <a:lnSpc>
                <a:spcPct val="115000"/>
              </a:lnSpc>
              <a:spcBef>
                <a:spcPts val="1700"/>
              </a:spcBef>
              <a:spcAft>
                <a:spcPts val="0"/>
              </a:spcAft>
              <a:buNone/>
            </a:pPr>
            <a:r>
              <a:rPr lang="ru" sz="1300">
                <a:solidFill>
                  <a:schemeClr val="dk1"/>
                </a:solidFill>
                <a:highlight>
                  <a:schemeClr val="lt1"/>
                </a:highlight>
                <a:latin typeface="Times New Roman"/>
                <a:ea typeface="Times New Roman"/>
                <a:cs typeface="Times New Roman"/>
                <a:sym typeface="Times New Roman"/>
              </a:rPr>
              <a:t>class MyApp extends StatelessWidget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@override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Widget build(BuildContext context)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return Container(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decoration: BoxDecoration(color: Colors.white),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Center(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child: Text(</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'Hello World',</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textDirection: TextDirection.ltr,</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style: TextStyle(</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fontSize: 32,</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color: Colors.black87,</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 }</a:t>
            </a:r>
            <a:endParaRPr sz="1300">
              <a:solidFill>
                <a:schemeClr val="dk1"/>
              </a:solidFill>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r>
              <a:rPr lang="ru" sz="1300">
                <a:solidFill>
                  <a:schemeClr val="dk1"/>
                </a:solidFill>
                <a:highlight>
                  <a:schemeClr val="lt1"/>
                </a:highlight>
                <a:latin typeface="Times New Roman"/>
                <a:ea typeface="Times New Roman"/>
                <a:cs typeface="Times New Roman"/>
                <a:sym typeface="Times New Roman"/>
              </a:rPr>
              <a:t>}</a:t>
            </a:r>
            <a:endParaRPr sz="1300">
              <a:solidFill>
                <a:schemeClr val="dk1"/>
              </a:solidFill>
              <a:highlight>
                <a:schemeClr val="lt1"/>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273425" y="0"/>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ru" sz="3420" b="1">
                <a:solidFill>
                  <a:srgbClr val="4A86E8"/>
                </a:solidFill>
                <a:latin typeface="Times New Roman"/>
                <a:ea typeface="Times New Roman"/>
                <a:cs typeface="Times New Roman"/>
                <a:sym typeface="Times New Roman"/>
              </a:rPr>
              <a:t>Align</a:t>
            </a:r>
            <a:endParaRPr sz="3420" b="1">
              <a:solidFill>
                <a:srgbClr val="4A86E8"/>
              </a:solidFill>
              <a:latin typeface="Times New Roman"/>
              <a:ea typeface="Times New Roman"/>
              <a:cs typeface="Times New Roman"/>
              <a:sym typeface="Times New Roman"/>
            </a:endParaRPr>
          </a:p>
        </p:txBody>
      </p:sp>
      <p:sp>
        <p:nvSpPr>
          <p:cNvPr id="176" name="Google Shape;176;p30"/>
          <p:cNvSpPr txBox="1"/>
          <p:nvPr/>
        </p:nvSpPr>
        <p:spPr>
          <a:xfrm>
            <a:off x="308675" y="707400"/>
            <a:ext cx="8439900" cy="172351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b="1" dirty="0">
                <a:solidFill>
                  <a:srgbClr val="111111"/>
                </a:solidFill>
                <a:highlight>
                  <a:srgbClr val="FDFDFD"/>
                </a:highlight>
                <a:latin typeface="Times New Roman"/>
                <a:ea typeface="Times New Roman"/>
                <a:cs typeface="Times New Roman"/>
                <a:sym typeface="Times New Roman"/>
              </a:rPr>
              <a:t>Align Widget</a:t>
            </a:r>
            <a:r>
              <a:rPr lang="ru" sz="2000" dirty="0">
                <a:solidFill>
                  <a:srgbClr val="111111"/>
                </a:solidFill>
                <a:highlight>
                  <a:srgbClr val="FDFDFD"/>
                </a:highlight>
                <a:latin typeface="Times New Roman"/>
                <a:ea typeface="Times New Roman"/>
                <a:cs typeface="Times New Roman"/>
                <a:sym typeface="Times New Roman"/>
              </a:rPr>
              <a:t> — это виджет, который используется для выравнивания своего дочернего элемента внутри себя. </a:t>
            </a:r>
            <a:endParaRPr sz="2000" dirty="0">
              <a:solidFill>
                <a:srgbClr val="111111"/>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endParaRPr sz="2000" dirty="0">
              <a:solidFill>
                <a:srgbClr val="111111"/>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2000" dirty="0">
                <a:solidFill>
                  <a:srgbClr val="111111"/>
                </a:solidFill>
                <a:highlight>
                  <a:srgbClr val="FDFDFD"/>
                </a:highlight>
                <a:latin typeface="Times New Roman"/>
                <a:ea typeface="Times New Roman"/>
                <a:cs typeface="Times New Roman"/>
                <a:sym typeface="Times New Roman"/>
              </a:rPr>
              <a:t>Align Widget довольно гибкий и может изменять свой размер в соответствии с размером своего дочернего элемента.</a:t>
            </a:r>
            <a:endParaRPr sz="2000" dirty="0">
              <a:solidFill>
                <a:srgbClr val="111111"/>
              </a:solidFill>
              <a:highlight>
                <a:srgbClr val="FDFDFD"/>
              </a:highlight>
              <a:latin typeface="Times New Roman"/>
              <a:ea typeface="Times New Roman"/>
              <a:cs typeface="Times New Roman"/>
              <a:sym typeface="Times New Roman"/>
            </a:endParaRPr>
          </a:p>
        </p:txBody>
      </p:sp>
      <p:sp>
        <p:nvSpPr>
          <p:cNvPr id="177" name="Google Shape;177;p30"/>
          <p:cNvSpPr txBox="1"/>
          <p:nvPr/>
        </p:nvSpPr>
        <p:spPr>
          <a:xfrm>
            <a:off x="99525" y="3467275"/>
            <a:ext cx="4783800" cy="715200"/>
          </a:xfrm>
          <a:prstGeom prst="rect">
            <a:avLst/>
          </a:prstGeom>
          <a:noFill/>
          <a:ln>
            <a:noFill/>
          </a:ln>
        </p:spPr>
        <p:txBody>
          <a:bodyPr spcFirstLastPara="1" wrap="square" lIns="91425" tIns="91425" rIns="91425" bIns="91425" anchor="t" anchorCtr="0">
            <a:spAutoFit/>
          </a:bodyPr>
          <a:lstStyle/>
          <a:p>
            <a:pPr marL="190500" marR="190500" lvl="0" indent="0" algn="l" rtl="0">
              <a:lnSpc>
                <a:spcPct val="115000"/>
              </a:lnSpc>
              <a:spcBef>
                <a:spcPts val="0"/>
              </a:spcBef>
              <a:spcAft>
                <a:spcPts val="0"/>
              </a:spcAft>
              <a:buClr>
                <a:schemeClr val="dk1"/>
              </a:buClr>
              <a:buSzPts val="1100"/>
              <a:buFont typeface="Arial"/>
              <a:buNone/>
            </a:pPr>
            <a:endParaRPr sz="1200">
              <a:solidFill>
                <a:schemeClr val="dk1"/>
              </a:solidFill>
              <a:latin typeface="Courier New"/>
              <a:ea typeface="Courier New"/>
              <a:cs typeface="Courier New"/>
              <a:sym typeface="Courier New"/>
            </a:endParaRPr>
          </a:p>
          <a:p>
            <a:pPr marL="0" lvl="0" indent="0" algn="l" rtl="0">
              <a:spcBef>
                <a:spcPts val="800"/>
              </a:spcBef>
              <a:spcAft>
                <a:spcPts val="0"/>
              </a:spcAft>
              <a:buNone/>
            </a:pPr>
            <a:endParaRPr>
              <a:solidFill>
                <a:schemeClr val="dk1"/>
              </a:solidFill>
            </a:endParaRPr>
          </a:p>
        </p:txBody>
      </p:sp>
      <p:sp>
        <p:nvSpPr>
          <p:cNvPr id="178" name="Google Shape;178;p30"/>
          <p:cNvSpPr txBox="1"/>
          <p:nvPr/>
        </p:nvSpPr>
        <p:spPr>
          <a:xfrm>
            <a:off x="308675" y="2413100"/>
            <a:ext cx="8520600" cy="1323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Clr>
                <a:schemeClr val="dk1"/>
              </a:buClr>
              <a:buSzPts val="1100"/>
              <a:buFont typeface="Arial"/>
              <a:buNone/>
            </a:pPr>
            <a:r>
              <a:rPr lang="ru" sz="2000" dirty="0">
                <a:solidFill>
                  <a:srgbClr val="292929"/>
                </a:solidFill>
                <a:highlight>
                  <a:srgbClr val="FFFFFF"/>
                </a:highlight>
                <a:latin typeface="Times New Roman"/>
                <a:ea typeface="Times New Roman"/>
                <a:cs typeface="Times New Roman"/>
                <a:sym typeface="Times New Roman"/>
              </a:rPr>
              <a:t>С Align Class у вас будет больше контроля над точным положением дочернего виджета. Это позволяет разместить дочерний виджет именно там, где вам нужно.</a:t>
            </a:r>
            <a:endParaRPr sz="20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02"/>
          <p:cNvPicPr preferRelativeResize="0"/>
          <p:nvPr/>
        </p:nvPicPr>
        <p:blipFill rotWithShape="1">
          <a:blip r:embed="rId3">
            <a:alphaModFix/>
          </a:blip>
          <a:srcRect t="1185" r="2477"/>
          <a:stretch/>
        </p:blipFill>
        <p:spPr>
          <a:xfrm>
            <a:off x="3314700" y="623450"/>
            <a:ext cx="2452250" cy="3943800"/>
          </a:xfrm>
          <a:prstGeom prst="rect">
            <a:avLst/>
          </a:prstGeom>
          <a:noFill/>
          <a:ln>
            <a:noFill/>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03"/>
          <p:cNvSpPr txBox="1"/>
          <p:nvPr/>
        </p:nvSpPr>
        <p:spPr>
          <a:xfrm>
            <a:off x="0" y="194825"/>
            <a:ext cx="9001200" cy="569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400"/>
              </a:spcBef>
              <a:spcAft>
                <a:spcPts val="1500"/>
              </a:spcAft>
              <a:buNone/>
            </a:pPr>
            <a:r>
              <a:rPr lang="ru" sz="2500">
                <a:solidFill>
                  <a:srgbClr val="4A86E8"/>
                </a:solidFill>
                <a:highlight>
                  <a:srgbClr val="FFFFFF"/>
                </a:highlight>
                <a:latin typeface="Times New Roman"/>
                <a:ea typeface="Times New Roman"/>
                <a:cs typeface="Times New Roman"/>
                <a:sym typeface="Times New Roman"/>
              </a:rPr>
              <a:t>Переполнения (overflow)</a:t>
            </a:r>
            <a:endParaRPr sz="2500">
              <a:solidFill>
                <a:srgbClr val="4A86E8"/>
              </a:solidFill>
              <a:highlight>
                <a:srgbClr val="FFFFFF"/>
              </a:highlight>
              <a:latin typeface="Times New Roman"/>
              <a:ea typeface="Times New Roman"/>
              <a:cs typeface="Times New Roman"/>
              <a:sym typeface="Times New Roman"/>
            </a:endParaRPr>
          </a:p>
        </p:txBody>
      </p:sp>
      <p:sp>
        <p:nvSpPr>
          <p:cNvPr id="718" name="Google Shape;718;p103"/>
          <p:cNvSpPr txBox="1"/>
          <p:nvPr/>
        </p:nvSpPr>
        <p:spPr>
          <a:xfrm>
            <a:off x="393600" y="951275"/>
            <a:ext cx="8214000" cy="135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700">
                <a:latin typeface="Times New Roman"/>
                <a:ea typeface="Times New Roman"/>
                <a:cs typeface="Times New Roman"/>
                <a:sym typeface="Times New Roman"/>
              </a:rPr>
              <a:t>Здесь мы рассмотрим как выглядит переполнение, как оно появляется и что нужно делать, чтобы избавиться от него.</a:t>
            </a:r>
            <a:endParaRPr sz="1700">
              <a:latin typeface="Times New Roman"/>
              <a:ea typeface="Times New Roman"/>
              <a:cs typeface="Times New Roman"/>
              <a:sym typeface="Times New Roman"/>
            </a:endParaRPr>
          </a:p>
          <a:p>
            <a:pPr marL="0" lvl="0" indent="0" algn="l" rtl="0">
              <a:spcBef>
                <a:spcPts val="1000"/>
              </a:spcBef>
              <a:spcAft>
                <a:spcPts val="0"/>
              </a:spcAft>
              <a:buNone/>
            </a:pPr>
            <a:r>
              <a:rPr lang="ru" sz="1700">
                <a:latin typeface="Times New Roman"/>
                <a:ea typeface="Times New Roman"/>
                <a:cs typeface="Times New Roman"/>
                <a:sym typeface="Times New Roman"/>
              </a:rPr>
              <a:t>Переполнения бывают двух видов в зависимости от расположения: bottom overflow, horizontal overflow.</a:t>
            </a:r>
            <a:endParaRPr sz="17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104"/>
          <p:cNvSpPr txBox="1"/>
          <p:nvPr/>
        </p:nvSpPr>
        <p:spPr>
          <a:xfrm>
            <a:off x="3216000" y="132500"/>
            <a:ext cx="27120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700">
                <a:solidFill>
                  <a:srgbClr val="4A86E8"/>
                </a:solidFill>
                <a:latin typeface="Times New Roman"/>
                <a:ea typeface="Times New Roman"/>
                <a:cs typeface="Times New Roman"/>
                <a:sym typeface="Times New Roman"/>
              </a:rPr>
              <a:t>Bottom overflow</a:t>
            </a:r>
            <a:endParaRPr sz="2700">
              <a:solidFill>
                <a:srgbClr val="4A86E8"/>
              </a:solidFill>
              <a:latin typeface="Times New Roman"/>
              <a:ea typeface="Times New Roman"/>
              <a:cs typeface="Times New Roman"/>
              <a:sym typeface="Times New Roman"/>
            </a:endParaRPr>
          </a:p>
        </p:txBody>
      </p:sp>
      <p:pic>
        <p:nvPicPr>
          <p:cNvPr id="724" name="Google Shape;724;p104"/>
          <p:cNvPicPr preferRelativeResize="0"/>
          <p:nvPr/>
        </p:nvPicPr>
        <p:blipFill>
          <a:blip r:embed="rId3">
            <a:alphaModFix/>
          </a:blip>
          <a:stretch>
            <a:fillRect/>
          </a:stretch>
        </p:blipFill>
        <p:spPr>
          <a:xfrm>
            <a:off x="152400" y="152400"/>
            <a:ext cx="2724188" cy="4838700"/>
          </a:xfrm>
          <a:prstGeom prst="rect">
            <a:avLst/>
          </a:prstGeom>
          <a:noFill/>
          <a:ln>
            <a:noFill/>
          </a:ln>
        </p:spPr>
      </p:pic>
      <p:sp>
        <p:nvSpPr>
          <p:cNvPr id="725" name="Google Shape;725;p104"/>
          <p:cNvSpPr txBox="1"/>
          <p:nvPr/>
        </p:nvSpPr>
        <p:spPr>
          <a:xfrm>
            <a:off x="3216000" y="732800"/>
            <a:ext cx="5198100" cy="421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ru" sz="1700" dirty="0">
                <a:solidFill>
                  <a:schemeClr val="dk1"/>
                </a:solidFill>
                <a:latin typeface="Times New Roman"/>
                <a:ea typeface="Times New Roman"/>
                <a:cs typeface="Times New Roman"/>
                <a:sym typeface="Times New Roman"/>
              </a:rPr>
              <a:t>На изображении внутри виджета столбца</a:t>
            </a:r>
            <a:r>
              <a:rPr lang="ru" sz="1700" dirty="0">
                <a:solidFill>
                  <a:srgbClr val="292929"/>
                </a:solidFill>
                <a:highlight>
                  <a:srgbClr val="FFFFFF"/>
                </a:highlight>
                <a:latin typeface="Times New Roman"/>
                <a:ea typeface="Times New Roman"/>
                <a:cs typeface="Times New Roman"/>
                <a:sym typeface="Times New Roman"/>
              </a:rPr>
              <a:t> просто повторена плитка столько раз, чтобы она требовала большего размера экрана и создавала для нас проблему переполнения. Как разработчик, мы видим черно-желтый полосатый индикатор переполнения с информацией о том, на сколько пикселей переполняется дно; в данном случае 1408. Как пользователь, мы не сможем увидеть эту полосатую рамку, что приведет к плохому пользовательскому интерфейсу; невозможно прокручивать, пропускать скрытые виджеты.</a:t>
            </a:r>
            <a:endParaRPr sz="1700" dirty="0">
              <a:solidFill>
                <a:srgbClr val="292929"/>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700" dirty="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105"/>
          <p:cNvSpPr txBox="1"/>
          <p:nvPr/>
        </p:nvSpPr>
        <p:spPr>
          <a:xfrm>
            <a:off x="2689950" y="0"/>
            <a:ext cx="37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solidFill>
                  <a:srgbClr val="4A86E8"/>
                </a:solidFill>
                <a:latin typeface="Times New Roman"/>
                <a:ea typeface="Times New Roman"/>
                <a:cs typeface="Times New Roman"/>
                <a:sym typeface="Times New Roman"/>
              </a:rPr>
              <a:t>Как же исправить эту проблему?</a:t>
            </a:r>
            <a:endParaRPr sz="2000">
              <a:solidFill>
                <a:srgbClr val="4A86E8"/>
              </a:solidFill>
              <a:latin typeface="Times New Roman"/>
              <a:ea typeface="Times New Roman"/>
              <a:cs typeface="Times New Roman"/>
              <a:sym typeface="Times New Roman"/>
            </a:endParaRPr>
          </a:p>
        </p:txBody>
      </p:sp>
      <p:sp>
        <p:nvSpPr>
          <p:cNvPr id="731" name="Google Shape;731;p105"/>
          <p:cNvSpPr txBox="1"/>
          <p:nvPr/>
        </p:nvSpPr>
        <p:spPr>
          <a:xfrm>
            <a:off x="132475" y="340000"/>
            <a:ext cx="41304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Calibri"/>
                <a:ea typeface="Calibri"/>
                <a:cs typeface="Calibri"/>
                <a:sym typeface="Calibri"/>
              </a:rPr>
              <a:t>Здесь представлен код, когда было переполнение</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return Scaffold(</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appBar: AppBar(</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title: Text('Overflow Problem'),) ,</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body: Column(</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children: [</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 'This is my first tile'),</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latin typeface="Calibri"/>
                <a:ea typeface="Calibri"/>
                <a:cs typeface="Calibri"/>
                <a:sym typeface="Calibri"/>
              </a:rPr>
              <a:t>tile('Tile','This is my first tile'),</a:t>
            </a:r>
            <a:endParaRPr sz="1300">
              <a:latin typeface="Calibri"/>
              <a:ea typeface="Calibri"/>
              <a:cs typeface="Calibri"/>
              <a:sym typeface="Calibri"/>
            </a:endParaRPr>
          </a:p>
          <a:p>
            <a:pPr marL="0" lvl="0" indent="0" algn="l" rtl="0">
              <a:spcBef>
                <a:spcPts val="0"/>
              </a:spcBef>
              <a:spcAft>
                <a:spcPts val="0"/>
              </a:spcAft>
              <a:buNone/>
            </a:pPr>
            <a:r>
              <a:rPr lang="ru" sz="1300">
                <a:latin typeface="Calibri"/>
                <a:ea typeface="Calibri"/>
                <a:cs typeface="Calibri"/>
                <a:sym typeface="Calibri"/>
              </a:rPr>
              <a:t>),),</a:t>
            </a:r>
            <a:endParaRPr sz="1300">
              <a:latin typeface="Calibri"/>
              <a:ea typeface="Calibri"/>
              <a:cs typeface="Calibri"/>
              <a:sym typeface="Calibri"/>
            </a:endParaRPr>
          </a:p>
        </p:txBody>
      </p:sp>
      <p:sp>
        <p:nvSpPr>
          <p:cNvPr id="732" name="Google Shape;732;p105"/>
          <p:cNvSpPr txBox="1"/>
          <p:nvPr/>
        </p:nvSpPr>
        <p:spPr>
          <a:xfrm>
            <a:off x="5229225" y="340000"/>
            <a:ext cx="3764100" cy="506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Calibri"/>
                <a:ea typeface="Calibri"/>
                <a:cs typeface="Calibri"/>
                <a:sym typeface="Calibri"/>
              </a:rPr>
              <a:t>Здесь мы исправили уже эту проблему(</a:t>
            </a:r>
            <a:r>
              <a:rPr lang="ru" sz="900">
                <a:solidFill>
                  <a:srgbClr val="292929"/>
                </a:solidFill>
                <a:highlight>
                  <a:srgbClr val="FFFFFF"/>
                </a:highlight>
                <a:latin typeface="Times New Roman"/>
                <a:ea typeface="Times New Roman"/>
                <a:cs typeface="Times New Roman"/>
                <a:sym typeface="Times New Roman"/>
              </a:rPr>
              <a:t>обернули виджет </a:t>
            </a:r>
            <a:r>
              <a:rPr lang="ru" sz="900">
                <a:solidFill>
                  <a:schemeClr val="dk1"/>
                </a:solidFill>
                <a:latin typeface="Times New Roman"/>
                <a:ea typeface="Times New Roman"/>
                <a:cs typeface="Times New Roman"/>
                <a:sym typeface="Times New Roman"/>
              </a:rPr>
              <a:t>столбца</a:t>
            </a:r>
            <a:r>
              <a:rPr lang="ru" sz="900">
                <a:solidFill>
                  <a:srgbClr val="292929"/>
                </a:solidFill>
                <a:highlight>
                  <a:srgbClr val="FFFFFF"/>
                </a:highlight>
                <a:latin typeface="Times New Roman"/>
                <a:ea typeface="Times New Roman"/>
                <a:cs typeface="Times New Roman"/>
                <a:sym typeface="Times New Roman"/>
              </a:rPr>
              <a:t> другим виджетом с именем </a:t>
            </a:r>
            <a:r>
              <a:rPr lang="ru" sz="900">
                <a:solidFill>
                  <a:schemeClr val="dk1"/>
                </a:solidFill>
                <a:latin typeface="Times New Roman"/>
                <a:ea typeface="Times New Roman"/>
                <a:cs typeface="Times New Roman"/>
                <a:sym typeface="Times New Roman"/>
              </a:rPr>
              <a:t>SingleChildScrollView</a:t>
            </a:r>
            <a:r>
              <a:rPr lang="ru" sz="900">
                <a:solidFill>
                  <a:srgbClr val="292929"/>
                </a:solidFill>
                <a:highlight>
                  <a:srgbClr val="FFFFFF"/>
                </a:highlight>
                <a:latin typeface="Times New Roman"/>
                <a:ea typeface="Times New Roman"/>
                <a:cs typeface="Times New Roman"/>
                <a:sym typeface="Times New Roman"/>
              </a:rPr>
              <a:t>, который позволяет пользователю прокручивать содержимое своего дочернего элемента, если они занимают больше размера экрана</a:t>
            </a:r>
            <a:r>
              <a:rPr lang="ru" sz="1300">
                <a:latin typeface="Calibri"/>
                <a:ea typeface="Calibri"/>
                <a:cs typeface="Calibri"/>
                <a:sym typeface="Calibri"/>
              </a:rPr>
              <a:t>)</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return Scaffold(</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appBar: AppBar(</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title: Text('Overflow Problem'),)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body: SingleChildScrollView( child: Column(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children: [</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tile('Tile', 'This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ru" sz="1300">
                <a:solidFill>
                  <a:schemeClr val="dk1"/>
                </a:solidFill>
                <a:latin typeface="Calibri"/>
                <a:ea typeface="Calibri"/>
                <a:cs typeface="Calibri"/>
                <a:sym typeface="Calibri"/>
              </a:rPr>
              <a:t>tile('Tile','This is my first tile'),</a:t>
            </a:r>
            <a:endParaRPr sz="13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ru"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106"/>
          <p:cNvPicPr preferRelativeResize="0"/>
          <p:nvPr/>
        </p:nvPicPr>
        <p:blipFill>
          <a:blip r:embed="rId3">
            <a:alphaModFix/>
          </a:blip>
          <a:stretch>
            <a:fillRect/>
          </a:stretch>
        </p:blipFill>
        <p:spPr>
          <a:xfrm>
            <a:off x="4971175" y="183575"/>
            <a:ext cx="2724188" cy="4838700"/>
          </a:xfrm>
          <a:prstGeom prst="rect">
            <a:avLst/>
          </a:prstGeom>
          <a:noFill/>
          <a:ln>
            <a:noFill/>
          </a:ln>
        </p:spPr>
      </p:pic>
      <p:pic>
        <p:nvPicPr>
          <p:cNvPr id="738" name="Google Shape;738;p106"/>
          <p:cNvPicPr preferRelativeResize="0"/>
          <p:nvPr/>
        </p:nvPicPr>
        <p:blipFill>
          <a:blip r:embed="rId4">
            <a:alphaModFix/>
          </a:blip>
          <a:stretch>
            <a:fillRect/>
          </a:stretch>
        </p:blipFill>
        <p:spPr>
          <a:xfrm>
            <a:off x="1001850" y="183575"/>
            <a:ext cx="2724188" cy="4838700"/>
          </a:xfrm>
          <a:prstGeom prst="rect">
            <a:avLst/>
          </a:prstGeom>
          <a:noFill/>
          <a:ln>
            <a:noFill/>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107"/>
          <p:cNvSpPr txBox="1"/>
          <p:nvPr/>
        </p:nvSpPr>
        <p:spPr>
          <a:xfrm>
            <a:off x="4618750" y="389675"/>
            <a:ext cx="3096600" cy="60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ru" sz="2700">
                <a:solidFill>
                  <a:srgbClr val="4A86E8"/>
                </a:solidFill>
                <a:latin typeface="Times New Roman"/>
                <a:ea typeface="Times New Roman"/>
                <a:cs typeface="Times New Roman"/>
                <a:sym typeface="Times New Roman"/>
              </a:rPr>
              <a:t>Horizontal overflow</a:t>
            </a:r>
            <a:endParaRPr sz="2700">
              <a:solidFill>
                <a:srgbClr val="4A86E8"/>
              </a:solidFill>
              <a:latin typeface="Times New Roman"/>
              <a:ea typeface="Times New Roman"/>
              <a:cs typeface="Times New Roman"/>
              <a:sym typeface="Times New Roman"/>
            </a:endParaRPr>
          </a:p>
        </p:txBody>
      </p:sp>
      <p:pic>
        <p:nvPicPr>
          <p:cNvPr id="744" name="Google Shape;744;p107"/>
          <p:cNvPicPr preferRelativeResize="0"/>
          <p:nvPr/>
        </p:nvPicPr>
        <p:blipFill>
          <a:blip r:embed="rId3">
            <a:alphaModFix/>
          </a:blip>
          <a:stretch>
            <a:fillRect/>
          </a:stretch>
        </p:blipFill>
        <p:spPr>
          <a:xfrm>
            <a:off x="156118" y="0"/>
            <a:ext cx="4371732" cy="5143501"/>
          </a:xfrm>
          <a:prstGeom prst="rect">
            <a:avLst/>
          </a:prstGeom>
          <a:noFill/>
          <a:ln>
            <a:noFill/>
          </a:ln>
        </p:spPr>
      </p:pic>
      <p:sp>
        <p:nvSpPr>
          <p:cNvPr id="745" name="Google Shape;745;p107"/>
          <p:cNvSpPr txBox="1"/>
          <p:nvPr/>
        </p:nvSpPr>
        <p:spPr>
          <a:xfrm>
            <a:off x="4618750" y="1028950"/>
            <a:ext cx="41019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Мы смогли сделать экран прокручиваемым, когда дело дошло до вертикального переполнения. Можем ли мы сделать то же самое для горизонтального переполнения? Да, но это выглядело бы некрасиво.</a:t>
            </a:r>
            <a:endParaRPr/>
          </a:p>
          <a:p>
            <a:pPr marL="0" lvl="0" indent="0" algn="l" rtl="0">
              <a:spcBef>
                <a:spcPts val="0"/>
              </a:spcBef>
              <a:spcAft>
                <a:spcPts val="0"/>
              </a:spcAft>
              <a:buNone/>
            </a:pPr>
            <a:r>
              <a:rPr lang="ru"/>
              <a:t>Здесь создано горизонтальное переполнение путем помещения слишком большого содержимого внутри виджета строки. </a:t>
            </a:r>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08"/>
          <p:cNvSpPr txBox="1"/>
          <p:nvPr/>
        </p:nvSpPr>
        <p:spPr>
          <a:xfrm>
            <a:off x="3672450" y="420825"/>
            <a:ext cx="1799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200">
                <a:solidFill>
                  <a:srgbClr val="4A86E8"/>
                </a:solidFill>
                <a:latin typeface="Times New Roman"/>
                <a:ea typeface="Times New Roman"/>
                <a:cs typeface="Times New Roman"/>
                <a:sym typeface="Times New Roman"/>
              </a:rPr>
              <a:t>Решение</a:t>
            </a:r>
            <a:endParaRPr sz="3200">
              <a:solidFill>
                <a:srgbClr val="4A86E8"/>
              </a:solidFill>
              <a:latin typeface="Times New Roman"/>
              <a:ea typeface="Times New Roman"/>
              <a:cs typeface="Times New Roman"/>
              <a:sym typeface="Times New Roman"/>
            </a:endParaRPr>
          </a:p>
        </p:txBody>
      </p:sp>
      <p:sp>
        <p:nvSpPr>
          <p:cNvPr id="751" name="Google Shape;751;p108"/>
          <p:cNvSpPr txBox="1"/>
          <p:nvPr/>
        </p:nvSpPr>
        <p:spPr>
          <a:xfrm>
            <a:off x="397450" y="1378250"/>
            <a:ext cx="3678300" cy="253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dirty="0">
                <a:solidFill>
                  <a:schemeClr val="dk1"/>
                </a:solidFill>
                <a:latin typeface="Times New Roman"/>
                <a:ea typeface="Times New Roman"/>
                <a:cs typeface="Times New Roman"/>
                <a:sym typeface="Times New Roman"/>
              </a:rPr>
              <a:t>Для избавления от данного вида переполнения воспользуемся внедрением Flexible </a:t>
            </a:r>
            <a:r>
              <a:rPr lang="ru" dirty="0">
                <a:solidFill>
                  <a:srgbClr val="222222"/>
                </a:solidFill>
                <a:highlight>
                  <a:srgbClr val="FFFFFF"/>
                </a:highlight>
                <a:latin typeface="Times New Roman"/>
                <a:ea typeface="Times New Roman"/>
                <a:cs typeface="Times New Roman"/>
                <a:sym typeface="Times New Roman"/>
              </a:rPr>
              <a:t>виджета</a:t>
            </a:r>
            <a:r>
              <a:rPr lang="ru" dirty="0">
                <a:solidFill>
                  <a:schemeClr val="dk1"/>
                </a:solidFill>
                <a:latin typeface="Times New Roman"/>
                <a:ea typeface="Times New Roman"/>
                <a:cs typeface="Times New Roman"/>
                <a:sym typeface="Times New Roman"/>
              </a:rPr>
              <a: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dirty="0">
                <a:solidFill>
                  <a:schemeClr val="dk1"/>
                </a:solidFill>
                <a:highlight>
                  <a:srgbClr val="FFFFFF"/>
                </a:highlight>
                <a:latin typeface="Times New Roman"/>
                <a:ea typeface="Times New Roman"/>
                <a:cs typeface="Times New Roman"/>
                <a:sym typeface="Times New Roman"/>
              </a:rPr>
              <a:t>Flexible </a:t>
            </a:r>
            <a:r>
              <a:rPr lang="ru" dirty="0">
                <a:solidFill>
                  <a:srgbClr val="222222"/>
                </a:solidFill>
                <a:highlight>
                  <a:srgbClr val="FFFFFF"/>
                </a:highlight>
                <a:latin typeface="Times New Roman"/>
                <a:ea typeface="Times New Roman"/>
                <a:cs typeface="Times New Roman"/>
                <a:sym typeface="Times New Roman"/>
              </a:rPr>
              <a:t>виджет</a:t>
            </a:r>
            <a:r>
              <a:rPr lang="ru" dirty="0">
                <a:solidFill>
                  <a:schemeClr val="dk1"/>
                </a:solidFill>
                <a:highlight>
                  <a:srgbClr val="FFFFFF"/>
                </a:highlight>
                <a:latin typeface="Times New Roman"/>
                <a:ea typeface="Times New Roman"/>
                <a:cs typeface="Times New Roman"/>
                <a:sym typeface="Times New Roman"/>
              </a:rPr>
              <a:t> </a:t>
            </a:r>
            <a:r>
              <a:rPr lang="ru" dirty="0">
                <a:solidFill>
                  <a:srgbClr val="292929"/>
                </a:solidFill>
                <a:highlight>
                  <a:srgbClr val="FFFFFF"/>
                </a:highlight>
                <a:latin typeface="Times New Roman"/>
                <a:ea typeface="Times New Roman"/>
                <a:cs typeface="Times New Roman"/>
                <a:sym typeface="Times New Roman"/>
              </a:rPr>
              <a:t>можно разместить внутри столбца, строки и подобных виджетов, чтобы окружить любой из их дочерних элементов. Flexible помогает дочернему избежать переполнения, отображая его только в доступном пространстве.</a:t>
            </a:r>
            <a:endParaRPr dirty="0">
              <a:solidFill>
                <a:srgbClr val="292929"/>
              </a:solidFill>
              <a:highlight>
                <a:srgbClr val="FFFFFF"/>
              </a:highlight>
              <a:latin typeface="Times New Roman"/>
              <a:ea typeface="Times New Roman"/>
              <a:cs typeface="Times New Roman"/>
              <a:sym typeface="Times New Roman"/>
            </a:endParaRPr>
          </a:p>
        </p:txBody>
      </p:sp>
      <p:sp>
        <p:nvSpPr>
          <p:cNvPr id="752" name="Google Shape;752;p108"/>
          <p:cNvSpPr txBox="1"/>
          <p:nvPr/>
        </p:nvSpPr>
        <p:spPr>
          <a:xfrm>
            <a:off x="5471550" y="1378250"/>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padding: const EdgeInsets.all(8.0),</a:t>
            </a:r>
            <a:endParaRPr/>
          </a:p>
          <a:p>
            <a:pPr marL="0" lvl="0" indent="0" algn="l" rtl="0">
              <a:spcBef>
                <a:spcPts val="0"/>
              </a:spcBef>
              <a:spcAft>
                <a:spcPts val="0"/>
              </a:spcAft>
              <a:buNone/>
            </a:pPr>
            <a:r>
              <a:rPr lang="ru"/>
              <a:t>child: Row(</a:t>
            </a:r>
            <a:endParaRPr/>
          </a:p>
          <a:p>
            <a:pPr marL="0" lvl="0" indent="0" algn="l" rtl="0">
              <a:spcBef>
                <a:spcPts val="0"/>
              </a:spcBef>
              <a:spcAft>
                <a:spcPts val="0"/>
              </a:spcAft>
              <a:buNone/>
            </a:pPr>
            <a:r>
              <a:rPr lang="ru"/>
              <a:t>mainAxisAlignment: MainAxisAlignment.spaceEvenly,</a:t>
            </a:r>
            <a:endParaRPr/>
          </a:p>
          <a:p>
            <a:pPr marL="0" lvl="0" indent="0" algn="l" rtl="0">
              <a:spcBef>
                <a:spcPts val="0"/>
              </a:spcBef>
              <a:spcAft>
                <a:spcPts val="0"/>
              </a:spcAft>
              <a:buNone/>
            </a:pPr>
            <a:r>
              <a:rPr lang="ru"/>
              <a:t>children: [</a:t>
            </a:r>
            <a:endParaRPr/>
          </a:p>
          <a:p>
            <a:pPr marL="0" lvl="0" indent="0" algn="l" rtl="0">
              <a:spcBef>
                <a:spcPts val="0"/>
              </a:spcBef>
              <a:spcAft>
                <a:spcPts val="0"/>
              </a:spcAft>
              <a:buNone/>
            </a:pPr>
            <a:r>
              <a:rPr lang="ru"/>
              <a:t>Flexible(child: Card(child: Text('This is my first text'))),</a:t>
            </a:r>
            <a:endParaRPr/>
          </a:p>
          <a:p>
            <a:pPr marL="0" lvl="0" indent="0" algn="l" rtl="0">
              <a:spcBef>
                <a:spcPts val="0"/>
              </a:spcBef>
              <a:spcAft>
                <a:spcPts val="0"/>
              </a:spcAft>
              <a:buNone/>
            </a:pPr>
            <a:r>
              <a:rPr lang="ru"/>
              <a:t>Card(child: Text('This is my second text')),</a:t>
            </a:r>
            <a:endParaRPr/>
          </a:p>
          <a:p>
            <a:pPr marL="0" lvl="0" indent="0" algn="l" rtl="0">
              <a:spcBef>
                <a:spcPts val="0"/>
              </a:spcBef>
              <a:spcAft>
                <a:spcPts val="0"/>
              </a:spcAft>
              <a:buNone/>
            </a:pPr>
            <a:r>
              <a:rPr lang="ru"/>
              <a:t>Card(child: Text('This is my third text'))</a:t>
            </a:r>
            <a:endParaRPr/>
          </a:p>
          <a:p>
            <a:pPr marL="0" lvl="0" indent="0" algn="l" rtl="0">
              <a:spcBef>
                <a:spcPts val="0"/>
              </a:spcBef>
              <a:spcAft>
                <a:spcPts val="0"/>
              </a:spcAft>
              <a:buNone/>
            </a:pPr>
            <a:r>
              <a:rPr lang="ru"/>
              <a:t>],),)</a:t>
            </a:r>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109"/>
          <p:cNvPicPr preferRelativeResize="0"/>
          <p:nvPr/>
        </p:nvPicPr>
        <p:blipFill>
          <a:blip r:embed="rId3">
            <a:alphaModFix/>
          </a:blip>
          <a:stretch>
            <a:fillRect/>
          </a:stretch>
        </p:blipFill>
        <p:spPr>
          <a:xfrm>
            <a:off x="912625" y="152400"/>
            <a:ext cx="7318750" cy="4838700"/>
          </a:xfrm>
          <a:prstGeom prst="rect">
            <a:avLst/>
          </a:prstGeom>
          <a:noFill/>
          <a:ln>
            <a:noFill/>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10"/>
          <p:cNvSpPr txBox="1"/>
          <p:nvPr/>
        </p:nvSpPr>
        <p:spPr>
          <a:xfrm>
            <a:off x="132475" y="62350"/>
            <a:ext cx="8767200" cy="615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ru">
                <a:solidFill>
                  <a:srgbClr val="292929"/>
                </a:solidFill>
                <a:highlight>
                  <a:srgbClr val="FFFFFF"/>
                </a:highlight>
                <a:latin typeface="Times New Roman"/>
                <a:ea typeface="Times New Roman"/>
                <a:cs typeface="Times New Roman"/>
                <a:sym typeface="Times New Roman"/>
              </a:rPr>
              <a:t>Но что будет, если мы захотим добавить еще один похожий дочерний элемент внутри нашего виджета </a:t>
            </a:r>
            <a:r>
              <a:rPr lang="ru" b="1">
                <a:solidFill>
                  <a:srgbClr val="292929"/>
                </a:solidFill>
                <a:highlight>
                  <a:srgbClr val="FFFFFF"/>
                </a:highlight>
                <a:latin typeface="Times New Roman"/>
                <a:ea typeface="Times New Roman"/>
                <a:cs typeface="Times New Roman"/>
                <a:sym typeface="Times New Roman"/>
              </a:rPr>
              <a:t>Row</a:t>
            </a:r>
            <a:r>
              <a:rPr lang="ru">
                <a:solidFill>
                  <a:srgbClr val="292929"/>
                </a:solidFill>
                <a:highlight>
                  <a:srgbClr val="FFFFFF"/>
                </a:highlight>
                <a:latin typeface="Times New Roman"/>
                <a:ea typeface="Times New Roman"/>
                <a:cs typeface="Times New Roman"/>
                <a:sym typeface="Times New Roman"/>
              </a:rPr>
              <a:t>? Мы видим, что гибкость не сохранилась.</a:t>
            </a:r>
            <a:endParaRPr>
              <a:solidFill>
                <a:srgbClr val="292929"/>
              </a:solidFill>
              <a:highlight>
                <a:srgbClr val="FFFFFF"/>
              </a:highlight>
              <a:latin typeface="Times New Roman"/>
              <a:ea typeface="Times New Roman"/>
              <a:cs typeface="Times New Roman"/>
              <a:sym typeface="Times New Roman"/>
            </a:endParaRPr>
          </a:p>
        </p:txBody>
      </p:sp>
      <p:pic>
        <p:nvPicPr>
          <p:cNvPr id="763" name="Google Shape;763;p110"/>
          <p:cNvPicPr preferRelativeResize="0"/>
          <p:nvPr/>
        </p:nvPicPr>
        <p:blipFill>
          <a:blip r:embed="rId3">
            <a:alphaModFix/>
          </a:blip>
          <a:stretch>
            <a:fillRect/>
          </a:stretch>
        </p:blipFill>
        <p:spPr>
          <a:xfrm>
            <a:off x="612175" y="775800"/>
            <a:ext cx="3858981" cy="4160750"/>
          </a:xfrm>
          <a:prstGeom prst="rect">
            <a:avLst/>
          </a:prstGeom>
          <a:noFill/>
          <a:ln>
            <a:noFill/>
          </a:ln>
        </p:spPr>
      </p:pic>
      <p:sp>
        <p:nvSpPr>
          <p:cNvPr id="764" name="Google Shape;764;p110"/>
          <p:cNvSpPr txBox="1"/>
          <p:nvPr/>
        </p:nvSpPr>
        <p:spPr>
          <a:xfrm>
            <a:off x="5470850" y="863250"/>
            <a:ext cx="30000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solidFill>
                  <a:schemeClr val="dk1"/>
                </a:solidFill>
              </a:rPr>
              <a:t>Padding(</a:t>
            </a:r>
            <a:endParaRPr>
              <a:solidFill>
                <a:schemeClr val="dk1"/>
              </a:solidFill>
            </a:endParaRPr>
          </a:p>
          <a:p>
            <a:pPr marL="0" lvl="0" indent="0" algn="l" rtl="0">
              <a:spcBef>
                <a:spcPts val="0"/>
              </a:spcBef>
              <a:spcAft>
                <a:spcPts val="0"/>
              </a:spcAft>
              <a:buNone/>
            </a:pPr>
            <a:r>
              <a:rPr lang="ru">
                <a:solidFill>
                  <a:schemeClr val="dk1"/>
                </a:solidFill>
              </a:rPr>
              <a:t>padding: const EdgeInsets.all(8.0),</a:t>
            </a:r>
            <a:endParaRPr>
              <a:solidFill>
                <a:schemeClr val="dk1"/>
              </a:solidFill>
            </a:endParaRPr>
          </a:p>
          <a:p>
            <a:pPr marL="0" lvl="0" indent="0" algn="l" rtl="0">
              <a:spcBef>
                <a:spcPts val="0"/>
              </a:spcBef>
              <a:spcAft>
                <a:spcPts val="0"/>
              </a:spcAft>
              <a:buNone/>
            </a:pPr>
            <a:r>
              <a:rPr lang="ru">
                <a:solidFill>
                  <a:schemeClr val="dk1"/>
                </a:solidFill>
              </a:rPr>
              <a:t>child: Row(</a:t>
            </a:r>
            <a:endParaRPr>
              <a:solidFill>
                <a:schemeClr val="dk1"/>
              </a:solidFill>
            </a:endParaRPr>
          </a:p>
          <a:p>
            <a:pPr marL="0" lvl="0" indent="0" algn="l" rtl="0">
              <a:spcBef>
                <a:spcPts val="0"/>
              </a:spcBef>
              <a:spcAft>
                <a:spcPts val="0"/>
              </a:spcAft>
              <a:buNone/>
            </a:pPr>
            <a:r>
              <a:rPr lang="ru">
                <a:solidFill>
                  <a:schemeClr val="dk1"/>
                </a:solidFill>
              </a:rPr>
              <a:t>mainAxisAlignment: MainAxisAlignment.spaceEvenly,</a:t>
            </a:r>
            <a:endParaRPr>
              <a:solidFill>
                <a:schemeClr val="dk1"/>
              </a:solidFill>
            </a:endParaRPr>
          </a:p>
          <a:p>
            <a:pPr marL="0" lvl="0" indent="0" algn="l" rtl="0">
              <a:spcBef>
                <a:spcPts val="0"/>
              </a:spcBef>
              <a:spcAft>
                <a:spcPts val="0"/>
              </a:spcAft>
              <a:buNone/>
            </a:pPr>
            <a:r>
              <a:rPr lang="ru">
                <a:solidFill>
                  <a:schemeClr val="dk1"/>
                </a:solidFill>
              </a:rPr>
              <a:t>children: [</a:t>
            </a:r>
            <a:endParaRPr>
              <a:solidFill>
                <a:schemeClr val="dk1"/>
              </a:solidFill>
            </a:endParaRPr>
          </a:p>
          <a:p>
            <a:pPr marL="0" lvl="0" indent="0" algn="l" rtl="0">
              <a:spcBef>
                <a:spcPts val="0"/>
              </a:spcBef>
              <a:spcAft>
                <a:spcPts val="0"/>
              </a:spcAft>
              <a:buNone/>
            </a:pPr>
            <a:r>
              <a:rPr lang="ru">
                <a:solidFill>
                  <a:schemeClr val="dk1"/>
                </a:solidFill>
              </a:rPr>
              <a:t>Flexible(child: Card(child: Text('This is my first text'))),</a:t>
            </a:r>
            <a:endParaRPr>
              <a:solidFill>
                <a:schemeClr val="dk1"/>
              </a:solidFill>
            </a:endParaRPr>
          </a:p>
          <a:p>
            <a:pPr marL="0" lvl="0" indent="0" algn="l" rtl="0">
              <a:spcBef>
                <a:spcPts val="0"/>
              </a:spcBef>
              <a:spcAft>
                <a:spcPts val="0"/>
              </a:spcAft>
              <a:buNone/>
            </a:pPr>
            <a:r>
              <a:rPr lang="ru">
                <a:solidFill>
                  <a:schemeClr val="dk1"/>
                </a:solidFill>
              </a:rPr>
              <a:t>Card(child: Text('This is my second text')),</a:t>
            </a:r>
            <a:endParaRPr>
              <a:solidFill>
                <a:schemeClr val="dk1"/>
              </a:solidFill>
            </a:endParaRPr>
          </a:p>
          <a:p>
            <a:pPr marL="0" lvl="0" indent="0" algn="l" rtl="0">
              <a:spcBef>
                <a:spcPts val="0"/>
              </a:spcBef>
              <a:spcAft>
                <a:spcPts val="0"/>
              </a:spcAft>
              <a:buNone/>
            </a:pPr>
            <a:r>
              <a:rPr lang="ru">
                <a:solidFill>
                  <a:schemeClr val="dk1"/>
                </a:solidFill>
              </a:rPr>
              <a:t>Card(child: Text('This is my third text')),</a:t>
            </a:r>
            <a:endParaRPr>
              <a:solidFill>
                <a:schemeClr val="dk1"/>
              </a:solidFill>
            </a:endParaRPr>
          </a:p>
          <a:p>
            <a:pPr marL="0" lvl="0" indent="0" algn="l" rtl="0">
              <a:spcBef>
                <a:spcPts val="0"/>
              </a:spcBef>
              <a:spcAft>
                <a:spcPts val="0"/>
              </a:spcAft>
              <a:buNone/>
            </a:pPr>
            <a:r>
              <a:rPr lang="ru">
                <a:solidFill>
                  <a:schemeClr val="dk1"/>
                </a:solidFill>
              </a:rPr>
              <a:t>Card(child: Text('This is my fourth text')),</a:t>
            </a:r>
            <a:endParaRPr>
              <a:solidFill>
                <a:schemeClr val="dk1"/>
              </a:solidFill>
            </a:endParaRPr>
          </a:p>
          <a:p>
            <a:pPr marL="0" lvl="0" indent="0" algn="l" rtl="0">
              <a:spcBef>
                <a:spcPts val="0"/>
              </a:spcBef>
              <a:spcAft>
                <a:spcPts val="0"/>
              </a:spcAft>
              <a:buNone/>
            </a:pPr>
            <a:r>
              <a:rPr lang="ru">
                <a:solidFill>
                  <a:schemeClr val="dk1"/>
                </a:solidFill>
              </a:rPr>
              <a:t>],),)</a:t>
            </a:r>
            <a:endParaRPr>
              <a:solidFill>
                <a:schemeClr val="dk1"/>
              </a:solidFill>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111"/>
          <p:cNvSpPr txBox="1"/>
          <p:nvPr/>
        </p:nvSpPr>
        <p:spPr>
          <a:xfrm>
            <a:off x="0" y="0"/>
            <a:ext cx="9079200" cy="67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900"/>
              </a:spcBef>
              <a:spcAft>
                <a:spcPts val="0"/>
              </a:spcAft>
              <a:buNone/>
            </a:pPr>
            <a:r>
              <a:rPr lang="ru" sz="1600" dirty="0">
                <a:solidFill>
                  <a:srgbClr val="292929"/>
                </a:solidFill>
                <a:highlight>
                  <a:srgbClr val="FFFFFF"/>
                </a:highlight>
                <a:latin typeface="Times New Roman"/>
                <a:ea typeface="Times New Roman"/>
                <a:cs typeface="Times New Roman"/>
                <a:sym typeface="Times New Roman"/>
              </a:rPr>
              <a:t>Простое решение этой проблемы заключается в том, что мы помещаем каждый из наших дочерних элементов в один и тот же </a:t>
            </a:r>
            <a:r>
              <a:rPr lang="ru" sz="1600" b="1" dirty="0">
                <a:solidFill>
                  <a:srgbClr val="292929"/>
                </a:solidFill>
                <a:highlight>
                  <a:srgbClr val="FFFFFF"/>
                </a:highlight>
                <a:latin typeface="Times New Roman"/>
                <a:ea typeface="Times New Roman"/>
                <a:cs typeface="Times New Roman"/>
                <a:sym typeface="Times New Roman"/>
              </a:rPr>
              <a:t>гибкий</a:t>
            </a:r>
            <a:r>
              <a:rPr lang="ru" sz="1600" dirty="0">
                <a:solidFill>
                  <a:srgbClr val="292929"/>
                </a:solidFill>
                <a:highlight>
                  <a:srgbClr val="FFFFFF"/>
                </a:highlight>
                <a:latin typeface="Times New Roman"/>
                <a:ea typeface="Times New Roman"/>
                <a:cs typeface="Times New Roman"/>
                <a:sym typeface="Times New Roman"/>
              </a:rPr>
              <a:t> виджет.</a:t>
            </a:r>
            <a:endParaRPr sz="1600" dirty="0">
              <a:solidFill>
                <a:srgbClr val="292929"/>
              </a:solidFill>
              <a:highlight>
                <a:srgbClr val="FFFFFF"/>
              </a:highlight>
              <a:latin typeface="Times New Roman"/>
              <a:ea typeface="Times New Roman"/>
              <a:cs typeface="Times New Roman"/>
              <a:sym typeface="Times New Roman"/>
            </a:endParaRPr>
          </a:p>
        </p:txBody>
      </p:sp>
      <p:sp>
        <p:nvSpPr>
          <p:cNvPr id="770" name="Google Shape;770;p111"/>
          <p:cNvSpPr txBox="1"/>
          <p:nvPr/>
        </p:nvSpPr>
        <p:spPr>
          <a:xfrm>
            <a:off x="5704625" y="802700"/>
            <a:ext cx="30000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padding:</a:t>
            </a:r>
            <a:endParaRPr/>
          </a:p>
          <a:p>
            <a:pPr marL="0" lvl="0" indent="0" algn="l" rtl="0">
              <a:spcBef>
                <a:spcPts val="0"/>
              </a:spcBef>
              <a:spcAft>
                <a:spcPts val="0"/>
              </a:spcAft>
              <a:buNone/>
            </a:pPr>
            <a:r>
              <a:rPr lang="ru"/>
              <a:t>const EdgeInsets.all(8.0),</a:t>
            </a:r>
            <a:endParaRPr/>
          </a:p>
          <a:p>
            <a:pPr marL="0" lvl="0" indent="0" algn="l" rtl="0">
              <a:spcBef>
                <a:spcPts val="0"/>
              </a:spcBef>
              <a:spcAft>
                <a:spcPts val="0"/>
              </a:spcAft>
              <a:buNone/>
            </a:pPr>
            <a:r>
              <a:rPr lang="ru"/>
              <a:t>child: Row(</a:t>
            </a:r>
            <a:endParaRPr/>
          </a:p>
          <a:p>
            <a:pPr marL="0" lvl="0" indent="0" algn="l" rtl="0">
              <a:spcBef>
                <a:spcPts val="0"/>
              </a:spcBef>
              <a:spcAft>
                <a:spcPts val="0"/>
              </a:spcAft>
              <a:buNone/>
            </a:pPr>
            <a:r>
              <a:rPr lang="ru"/>
              <a:t>mainAxisAlignment: MainAxisAlignment.spaceEvenly,</a:t>
            </a:r>
            <a:endParaRPr/>
          </a:p>
          <a:p>
            <a:pPr marL="0" lvl="0" indent="0" algn="l" rtl="0">
              <a:spcBef>
                <a:spcPts val="0"/>
              </a:spcBef>
              <a:spcAft>
                <a:spcPts val="0"/>
              </a:spcAft>
              <a:buNone/>
            </a:pPr>
            <a:r>
              <a:rPr lang="ru"/>
              <a:t>children: [</a:t>
            </a:r>
            <a:endParaRPr/>
          </a:p>
          <a:p>
            <a:pPr marL="0" lvl="0" indent="0" algn="l" rtl="0">
              <a:spcBef>
                <a:spcPts val="0"/>
              </a:spcBef>
              <a:spcAft>
                <a:spcPts val="0"/>
              </a:spcAft>
              <a:buNone/>
            </a:pPr>
            <a:r>
              <a:rPr lang="ru"/>
              <a:t>Flexible(child: Care(child: Text('This is my first text'))),</a:t>
            </a:r>
            <a:endParaRPr/>
          </a:p>
          <a:p>
            <a:pPr marL="0" lvl="0" indent="0" algn="l" rtl="0">
              <a:spcBef>
                <a:spcPts val="0"/>
              </a:spcBef>
              <a:spcAft>
                <a:spcPts val="0"/>
              </a:spcAft>
              <a:buNone/>
            </a:pPr>
            <a:r>
              <a:rPr lang="ru"/>
              <a:t>Flexible(child: Care(child: Text('This is my second text'))),</a:t>
            </a:r>
            <a:endParaRPr/>
          </a:p>
          <a:p>
            <a:pPr marL="0" lvl="0" indent="0" algn="l" rtl="0">
              <a:spcBef>
                <a:spcPts val="0"/>
              </a:spcBef>
              <a:spcAft>
                <a:spcPts val="0"/>
              </a:spcAft>
              <a:buNone/>
            </a:pPr>
            <a:r>
              <a:rPr lang="ru"/>
              <a:t>Flexible(child: Care(child: Text('This is my third text'))),</a:t>
            </a:r>
            <a:endParaRPr/>
          </a:p>
          <a:p>
            <a:pPr marL="0" lvl="0" indent="0" algn="l" rtl="0">
              <a:spcBef>
                <a:spcPts val="0"/>
              </a:spcBef>
              <a:spcAft>
                <a:spcPts val="0"/>
              </a:spcAft>
              <a:buNone/>
            </a:pPr>
            <a:r>
              <a:rPr lang="ru"/>
              <a:t>Flexible(child: Care(child: Text('This is my fourth text'))),</a:t>
            </a:r>
            <a:endParaRPr/>
          </a:p>
          <a:p>
            <a:pPr marL="0" lvl="0" indent="0" algn="l" rtl="0">
              <a:spcBef>
                <a:spcPts val="0"/>
              </a:spcBef>
              <a:spcAft>
                <a:spcPts val="0"/>
              </a:spcAft>
              <a:buNone/>
            </a:pPr>
            <a:r>
              <a:rPr lang="ru"/>
              <a:t>],</a:t>
            </a:r>
            <a:endParaRPr/>
          </a:p>
        </p:txBody>
      </p:sp>
      <p:pic>
        <p:nvPicPr>
          <p:cNvPr id="771" name="Google Shape;771;p111"/>
          <p:cNvPicPr preferRelativeResize="0"/>
          <p:nvPr/>
        </p:nvPicPr>
        <p:blipFill>
          <a:blip r:embed="rId3">
            <a:alphaModFix/>
          </a:blip>
          <a:stretch>
            <a:fillRect/>
          </a:stretch>
        </p:blipFill>
        <p:spPr>
          <a:xfrm>
            <a:off x="144966" y="802700"/>
            <a:ext cx="5399825" cy="3702737"/>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1"/>
          <p:cNvSpPr txBox="1"/>
          <p:nvPr/>
        </p:nvSpPr>
        <p:spPr>
          <a:xfrm>
            <a:off x="0" y="1258250"/>
            <a:ext cx="9144000" cy="1671453"/>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sz="12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Align({Key key,       </a:t>
            </a:r>
            <a:r>
              <a:rPr lang="ru" sz="1100" dirty="0">
                <a:solidFill>
                  <a:schemeClr val="accent2"/>
                </a:solidFill>
                <a:highlight>
                  <a:srgbClr val="FDFDFD"/>
                </a:highlight>
                <a:latin typeface="Times New Roman"/>
                <a:ea typeface="Times New Roman"/>
                <a:cs typeface="Times New Roman"/>
                <a:sym typeface="Times New Roman"/>
              </a:rPr>
              <a:t>//ключ виджета</a:t>
            </a:r>
            <a:endParaRPr sz="1300" dirty="0">
              <a:solidFill>
                <a:schemeClr val="dk1"/>
              </a:solidFill>
              <a:latin typeface="Courier New"/>
              <a:ea typeface="Courier New"/>
              <a:cs typeface="Courier New"/>
              <a:sym typeface="Courier New"/>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AlignmentGeometry alignment: Alignment.center, </a:t>
            </a:r>
            <a:r>
              <a:rPr lang="ru" sz="1100" dirty="0">
                <a:solidFill>
                  <a:schemeClr val="accent2"/>
                </a:solidFill>
                <a:highlight>
                  <a:srgbClr val="FDFDFD"/>
                </a:highlight>
                <a:latin typeface="Times New Roman"/>
                <a:ea typeface="Times New Roman"/>
                <a:cs typeface="Times New Roman"/>
                <a:sym typeface="Times New Roman"/>
              </a:rPr>
              <a:t>//задает выравнивание</a:t>
            </a:r>
            <a:endParaRPr sz="1100" dirty="0">
              <a:solidFill>
                <a:schemeClr val="accent2"/>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double widthFactor,  </a:t>
            </a:r>
            <a:r>
              <a:rPr lang="ru" sz="1100" dirty="0">
                <a:solidFill>
                  <a:schemeClr val="accent2"/>
                </a:solidFill>
                <a:highlight>
                  <a:srgbClr val="FDFDFD"/>
                </a:highlight>
                <a:latin typeface="Times New Roman"/>
                <a:ea typeface="Times New Roman"/>
                <a:cs typeface="Times New Roman"/>
                <a:sym typeface="Times New Roman"/>
              </a:rPr>
              <a:t>//если не равно нулю,устанавливает свою ширину на ширину дочернего элемента, умноженную на этот widthFactor </a:t>
            </a:r>
            <a:endParaRPr sz="1100" dirty="0">
              <a:solidFill>
                <a:schemeClr val="accent2"/>
              </a:solidFill>
              <a:highlight>
                <a:srgbClr val="FDFDFD"/>
              </a:highlight>
              <a:latin typeface="Times New Roman"/>
              <a:ea typeface="Times New Roman"/>
              <a:cs typeface="Times New Roman"/>
              <a:sym typeface="Times New Roman"/>
            </a:endParaRPr>
          </a:p>
          <a:p>
            <a:pPr marL="0" lvl="0" indent="0" algn="l" rtl="0">
              <a:spcBef>
                <a:spcPts val="0"/>
              </a:spcBef>
              <a:spcAft>
                <a:spcPts val="0"/>
              </a:spcAft>
              <a:buNone/>
            </a:pPr>
            <a:r>
              <a:rPr lang="ru" sz="1300" dirty="0">
                <a:solidFill>
                  <a:schemeClr val="dk1"/>
                </a:solidFill>
                <a:latin typeface="Courier New"/>
                <a:ea typeface="Courier New"/>
                <a:cs typeface="Courier New"/>
                <a:sym typeface="Courier New"/>
              </a:rPr>
              <a:t>double heightFactor, </a:t>
            </a:r>
            <a:r>
              <a:rPr lang="ru" sz="1300" dirty="0">
                <a:solidFill>
                  <a:schemeClr val="accent2"/>
                </a:solidFill>
                <a:highlight>
                  <a:srgbClr val="FDFDFD"/>
                </a:highlight>
                <a:latin typeface="Times New Roman"/>
                <a:ea typeface="Times New Roman"/>
                <a:cs typeface="Times New Roman"/>
                <a:sym typeface="Times New Roman"/>
              </a:rPr>
              <a:t>/</a:t>
            </a:r>
            <a:r>
              <a:rPr lang="ru" sz="1100" dirty="0">
                <a:solidFill>
                  <a:schemeClr val="accent2"/>
                </a:solidFill>
                <a:highlight>
                  <a:srgbClr val="FDFDFD"/>
                </a:highlight>
                <a:latin typeface="Times New Roman"/>
                <a:ea typeface="Times New Roman"/>
                <a:cs typeface="Times New Roman"/>
                <a:sym typeface="Times New Roman"/>
              </a:rPr>
              <a:t>/если не равно нулю,устанавливает свою высоту на высоту дочернего элемента,умноженную на этот heightFactor</a:t>
            </a:r>
            <a:endParaRPr sz="1200" dirty="0">
              <a:solidFill>
                <a:schemeClr val="dk1"/>
              </a:solidFill>
              <a:latin typeface="Courier New"/>
              <a:ea typeface="Courier New"/>
              <a:cs typeface="Courier New"/>
              <a:sym typeface="Courier New"/>
            </a:endParaRPr>
          </a:p>
          <a:p>
            <a:pPr marL="0" marR="190500" lvl="0" indent="0" algn="l" rtl="0">
              <a:lnSpc>
                <a:spcPct val="115000"/>
              </a:lnSpc>
              <a:spcBef>
                <a:spcPts val="0"/>
              </a:spcBef>
              <a:spcAft>
                <a:spcPts val="800"/>
              </a:spcAft>
              <a:buNone/>
            </a:pPr>
            <a:r>
              <a:rPr lang="ru" sz="1300" dirty="0">
                <a:solidFill>
                  <a:schemeClr val="dk1"/>
                </a:solidFill>
                <a:latin typeface="Courier New"/>
                <a:ea typeface="Courier New"/>
                <a:cs typeface="Courier New"/>
                <a:sym typeface="Courier New"/>
              </a:rPr>
              <a:t>Widget child})      </a:t>
            </a:r>
            <a:r>
              <a:rPr lang="ru" sz="1100" dirty="0">
                <a:solidFill>
                  <a:schemeClr val="accent2"/>
                </a:solidFill>
                <a:highlight>
                  <a:srgbClr val="FDFDFD"/>
                </a:highlight>
                <a:latin typeface="Times New Roman"/>
                <a:ea typeface="Times New Roman"/>
                <a:cs typeface="Times New Roman"/>
                <a:sym typeface="Times New Roman"/>
              </a:rPr>
              <a:t> </a:t>
            </a:r>
            <a:r>
              <a:rPr lang="ru" sz="1300" dirty="0">
                <a:solidFill>
                  <a:schemeClr val="accent2"/>
                </a:solidFill>
                <a:highlight>
                  <a:srgbClr val="FDFDFD"/>
                </a:highlight>
                <a:latin typeface="Times New Roman"/>
                <a:ea typeface="Times New Roman"/>
                <a:cs typeface="Times New Roman"/>
                <a:sym typeface="Times New Roman"/>
              </a:rPr>
              <a:t>/</a:t>
            </a:r>
            <a:r>
              <a:rPr lang="ru" sz="1100" dirty="0">
                <a:solidFill>
                  <a:schemeClr val="accent2"/>
                </a:solidFill>
                <a:highlight>
                  <a:srgbClr val="FDFDFD"/>
                </a:highlight>
                <a:latin typeface="Times New Roman"/>
                <a:ea typeface="Times New Roman"/>
                <a:cs typeface="Times New Roman"/>
                <a:sym typeface="Times New Roman"/>
              </a:rPr>
              <a:t>/ дочерний виджет в дереве</a:t>
            </a:r>
            <a:endParaRPr sz="1100" dirty="0">
              <a:solidFill>
                <a:schemeClr val="accent2"/>
              </a:solidFill>
              <a:highlight>
                <a:srgbClr val="FDFDFD"/>
              </a:highlight>
              <a:latin typeface="Times New Roman"/>
              <a:ea typeface="Times New Roman"/>
              <a:cs typeface="Times New Roman"/>
              <a:sym typeface="Times New Roman"/>
            </a:endParaRPr>
          </a:p>
        </p:txBody>
      </p:sp>
      <p:sp>
        <p:nvSpPr>
          <p:cNvPr id="184" name="Google Shape;184;p31"/>
          <p:cNvSpPr txBox="1"/>
          <p:nvPr/>
        </p:nvSpPr>
        <p:spPr>
          <a:xfrm>
            <a:off x="0" y="7041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400" b="1">
                <a:solidFill>
                  <a:srgbClr val="4A86E8"/>
                </a:solidFill>
                <a:latin typeface="Times New Roman"/>
                <a:ea typeface="Times New Roman"/>
                <a:cs typeface="Times New Roman"/>
                <a:sym typeface="Times New Roman"/>
              </a:rPr>
              <a:t>Синтаксис:</a:t>
            </a:r>
            <a:endParaRPr sz="2600">
              <a:solidFill>
                <a:srgbClr val="4A86E8"/>
              </a:solidFill>
              <a:latin typeface="Times New Roman"/>
              <a:ea typeface="Times New Roman"/>
              <a:cs typeface="Times New Roman"/>
              <a:sym typeface="Times New Roman"/>
            </a:endParaRPr>
          </a:p>
        </p:txBody>
      </p:sp>
      <p:sp>
        <p:nvSpPr>
          <p:cNvPr id="185" name="Google Shape;185;p31"/>
          <p:cNvSpPr txBox="1"/>
          <p:nvPr/>
        </p:nvSpPr>
        <p:spPr>
          <a:xfrm>
            <a:off x="0" y="7650"/>
            <a:ext cx="3252900" cy="4464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sz="1700" b="1">
                <a:solidFill>
                  <a:srgbClr val="4A86E8"/>
                </a:solidFill>
                <a:latin typeface="Times New Roman"/>
                <a:ea typeface="Times New Roman"/>
                <a:cs typeface="Times New Roman"/>
                <a:sym typeface="Times New Roman"/>
              </a:rPr>
              <a:t>Конструктор класса Align</a:t>
            </a:r>
            <a:endParaRPr sz="1800">
              <a:solidFill>
                <a:srgbClr val="4A86E8"/>
              </a:solidFill>
              <a:latin typeface="Times New Roman"/>
              <a:ea typeface="Times New Roman"/>
              <a:cs typeface="Times New Roman"/>
              <a:sym typeface="Times New Roman"/>
            </a:endParaRPr>
          </a:p>
        </p:txBody>
      </p:sp>
      <p:sp>
        <p:nvSpPr>
          <p:cNvPr id="186" name="Google Shape;186;p31"/>
          <p:cNvSpPr txBox="1"/>
          <p:nvPr/>
        </p:nvSpPr>
        <p:spPr>
          <a:xfrm>
            <a:off x="0" y="2969775"/>
            <a:ext cx="8511300" cy="5541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0"/>
              </a:spcBef>
              <a:spcAft>
                <a:spcPts val="400"/>
              </a:spcAft>
              <a:buClr>
                <a:schemeClr val="dk1"/>
              </a:buClr>
              <a:buSzPts val="1100"/>
              <a:buFont typeface="Arial"/>
              <a:buNone/>
            </a:pPr>
            <a:r>
              <a:rPr lang="ru" sz="2400" b="1">
                <a:solidFill>
                  <a:srgbClr val="4A86E8"/>
                </a:solidFill>
                <a:highlight>
                  <a:srgbClr val="FFFFFF"/>
                </a:highlight>
                <a:latin typeface="Times New Roman"/>
                <a:ea typeface="Times New Roman"/>
                <a:cs typeface="Times New Roman"/>
                <a:sym typeface="Times New Roman"/>
              </a:rPr>
              <a:t>Настройка выравнивания</a:t>
            </a:r>
            <a:endParaRPr sz="2400" b="1">
              <a:solidFill>
                <a:srgbClr val="4A86E8"/>
              </a:solidFill>
              <a:highlight>
                <a:srgbClr val="FFFFFF"/>
              </a:highlight>
              <a:latin typeface="Times New Roman"/>
              <a:ea typeface="Times New Roman"/>
              <a:cs typeface="Times New Roman"/>
              <a:sym typeface="Times New Roman"/>
            </a:endParaRPr>
          </a:p>
        </p:txBody>
      </p:sp>
      <p:sp>
        <p:nvSpPr>
          <p:cNvPr id="187" name="Google Shape;187;p31"/>
          <p:cNvSpPr txBox="1"/>
          <p:nvPr/>
        </p:nvSpPr>
        <p:spPr>
          <a:xfrm>
            <a:off x="0" y="3616500"/>
            <a:ext cx="9144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600">
                <a:solidFill>
                  <a:srgbClr val="292B2C"/>
                </a:solidFill>
                <a:highlight>
                  <a:srgbClr val="FFFFFF"/>
                </a:highlight>
                <a:latin typeface="Times New Roman"/>
                <a:ea typeface="Times New Roman"/>
                <a:cs typeface="Times New Roman"/>
                <a:sym typeface="Times New Roman"/>
              </a:rPr>
              <a:t>Если вы не передадите аргумент</a:t>
            </a:r>
            <a:r>
              <a:rPr lang="ru" sz="1600">
                <a:solidFill>
                  <a:srgbClr val="292B2C"/>
                </a:solidFill>
                <a:highlight>
                  <a:srgbClr val="4A86E8"/>
                </a:highlight>
                <a:latin typeface="Times New Roman"/>
                <a:ea typeface="Times New Roman"/>
                <a:cs typeface="Times New Roman"/>
                <a:sym typeface="Times New Roman"/>
              </a:rPr>
              <a:t> </a:t>
            </a:r>
            <a:r>
              <a:rPr lang="ru" sz="1500">
                <a:solidFill>
                  <a:srgbClr val="FDFDFD"/>
                </a:solidFill>
                <a:highlight>
                  <a:srgbClr val="4A86E8"/>
                </a:highlight>
                <a:latin typeface="Times New Roman"/>
                <a:ea typeface="Times New Roman"/>
                <a:cs typeface="Times New Roman"/>
                <a:sym typeface="Times New Roman"/>
              </a:rPr>
              <a:t>alignment</a:t>
            </a:r>
            <a:r>
              <a:rPr lang="ru" sz="1600">
                <a:solidFill>
                  <a:srgbClr val="292B2C"/>
                </a:solidFill>
                <a:highlight>
                  <a:srgbClr val="FFFFFF"/>
                </a:highlight>
                <a:latin typeface="Times New Roman"/>
                <a:ea typeface="Times New Roman"/>
                <a:cs typeface="Times New Roman"/>
                <a:sym typeface="Times New Roman"/>
              </a:rPr>
              <a:t>, по умолчанию дочерний элемент будет выровнен по центру. Чтобы изменить выравнивание дочернего элемента, вам нужно передать </a:t>
            </a:r>
            <a:r>
              <a:rPr lang="ru" sz="1500">
                <a:solidFill>
                  <a:srgbClr val="FDFDFD"/>
                </a:solidFill>
                <a:highlight>
                  <a:srgbClr val="4A86E8"/>
                </a:highlight>
                <a:latin typeface="Times New Roman"/>
                <a:ea typeface="Times New Roman"/>
                <a:cs typeface="Times New Roman"/>
                <a:sym typeface="Times New Roman"/>
              </a:rPr>
              <a:t>alignment </a:t>
            </a:r>
            <a:r>
              <a:rPr lang="ru" sz="1600">
                <a:solidFill>
                  <a:srgbClr val="292B2C"/>
                </a:solidFill>
                <a:highlight>
                  <a:srgbClr val="FFFFFF"/>
                </a:highlight>
                <a:latin typeface="Times New Roman"/>
                <a:ea typeface="Times New Roman"/>
                <a:cs typeface="Times New Roman"/>
                <a:sym typeface="Times New Roman"/>
              </a:rPr>
              <a:t>аргумент.</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12"/>
          <p:cNvSpPr txBox="1"/>
          <p:nvPr/>
        </p:nvSpPr>
        <p:spPr>
          <a:xfrm>
            <a:off x="0" y="241600"/>
            <a:ext cx="9087000" cy="229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ru" sz="2400" b="1">
                <a:solidFill>
                  <a:srgbClr val="4A86E8"/>
                </a:solidFill>
                <a:latin typeface="Times New Roman"/>
                <a:ea typeface="Times New Roman"/>
                <a:cs typeface="Times New Roman"/>
                <a:sym typeface="Times New Roman"/>
              </a:rPr>
              <a:t>Лучшие практики для работы с layout виджетами. Как оптимизировать макеты для повышения производительности и скорости отклика в приложениях Flutter</a:t>
            </a:r>
            <a:endParaRPr sz="2400" b="1">
              <a:solidFill>
                <a:srgbClr val="4A86E8"/>
              </a:solidFill>
              <a:latin typeface="Times New Roman"/>
              <a:ea typeface="Times New Roman"/>
              <a:cs typeface="Times New Roman"/>
              <a:sym typeface="Times New Roman"/>
            </a:endParaRPr>
          </a:p>
          <a:p>
            <a:pPr marL="0" lvl="0" indent="0" algn="ctr" rtl="0">
              <a:spcBef>
                <a:spcPts val="1200"/>
              </a:spcBef>
              <a:spcAft>
                <a:spcPts val="0"/>
              </a:spcAft>
              <a:buNone/>
            </a:pPr>
            <a:r>
              <a:rPr lang="ru" sz="4400" b="1">
                <a:solidFill>
                  <a:schemeClr val="dk1"/>
                </a:solidFill>
                <a:latin typeface="Times New Roman"/>
                <a:ea typeface="Times New Roman"/>
                <a:cs typeface="Times New Roman"/>
                <a:sym typeface="Times New Roman"/>
              </a:rPr>
              <a:t> </a:t>
            </a:r>
            <a:endParaRPr sz="4400" b="1">
              <a:solidFill>
                <a:schemeClr val="dk1"/>
              </a:solidFill>
              <a:latin typeface="Times New Roman"/>
              <a:ea typeface="Times New Roman"/>
              <a:cs typeface="Times New Roman"/>
              <a:sym typeface="Times New Roman"/>
            </a:endParaRPr>
          </a:p>
        </p:txBody>
      </p:sp>
      <p:sp>
        <p:nvSpPr>
          <p:cNvPr id="777" name="Google Shape;777;p112"/>
          <p:cNvSpPr txBox="1"/>
          <p:nvPr/>
        </p:nvSpPr>
        <p:spPr>
          <a:xfrm>
            <a:off x="187050" y="1995050"/>
            <a:ext cx="8556900" cy="1280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1600">
                <a:solidFill>
                  <a:srgbClr val="111111"/>
                </a:solidFill>
                <a:highlight>
                  <a:srgbClr val="FFFFFF"/>
                </a:highlight>
                <a:latin typeface="Times New Roman"/>
                <a:ea typeface="Times New Roman"/>
                <a:cs typeface="Times New Roman"/>
                <a:sym typeface="Times New Roman"/>
              </a:rPr>
              <a:t>Есть много вопросов, решений и заблуждений, как мы можем улучшить производительность нашего Flutter приложения. Необходимо сразу уточнить, что Flutter является производительным по умолчанию, но мы должны избегать некоторых ошибок при написании кода, чтобы приложение всегда работало хорошо и быстро. </a:t>
            </a:r>
            <a:endParaRPr sz="1600">
              <a:solidFill>
                <a:srgbClr val="11111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13"/>
          <p:cNvSpPr txBox="1"/>
          <p:nvPr/>
        </p:nvSpPr>
        <p:spPr>
          <a:xfrm>
            <a:off x="1553100" y="1748250"/>
            <a:ext cx="6037800" cy="1647000"/>
          </a:xfrm>
          <a:prstGeom prst="rect">
            <a:avLst/>
          </a:prstGeom>
          <a:noFill/>
          <a:ln>
            <a:noFill/>
          </a:ln>
        </p:spPr>
        <p:txBody>
          <a:bodyPr spcFirstLastPara="1" wrap="square" lIns="91425" tIns="91425" rIns="91425" bIns="91425" anchor="t" anchorCtr="0">
            <a:spAutoFit/>
          </a:bodyPr>
          <a:lstStyle/>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Не выносите виджеты в методы класса</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Избегайте повторных перестроений всех виджетов</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Используйте const</a:t>
            </a:r>
            <a:endParaRPr sz="1900">
              <a:latin typeface="Times New Roman"/>
              <a:ea typeface="Times New Roman"/>
              <a:cs typeface="Times New Roman"/>
              <a:sym typeface="Times New Roman"/>
            </a:endParaRPr>
          </a:p>
          <a:p>
            <a:pPr marL="457200" lvl="0" indent="-349250" algn="l" rtl="0">
              <a:spcBef>
                <a:spcPts val="0"/>
              </a:spcBef>
              <a:spcAft>
                <a:spcPts val="0"/>
              </a:spcAft>
              <a:buSzPts val="1900"/>
              <a:buFont typeface="Times New Roman"/>
              <a:buChar char="❏"/>
            </a:pPr>
            <a:r>
              <a:rPr lang="ru" sz="1900">
                <a:latin typeface="Times New Roman"/>
                <a:ea typeface="Times New Roman"/>
                <a:cs typeface="Times New Roman"/>
                <a:sym typeface="Times New Roman"/>
              </a:rPr>
              <a:t>Используйте itemExtent в ListView для больших списков</a:t>
            </a:r>
            <a:endParaRPr sz="1900">
              <a:latin typeface="Times New Roman"/>
              <a:ea typeface="Times New Roman"/>
              <a:cs typeface="Times New Roman"/>
              <a:sym typeface="Times New Roman"/>
            </a:endParaRPr>
          </a:p>
        </p:txBody>
      </p:sp>
      <p:sp>
        <p:nvSpPr>
          <p:cNvPr id="783" name="Google Shape;783;p113"/>
          <p:cNvSpPr txBox="1"/>
          <p:nvPr/>
        </p:nvSpPr>
        <p:spPr>
          <a:xfrm>
            <a:off x="3816000" y="662425"/>
            <a:ext cx="1512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3000">
                <a:solidFill>
                  <a:srgbClr val="4A86E8"/>
                </a:solidFill>
                <a:latin typeface="Times New Roman"/>
                <a:ea typeface="Times New Roman"/>
                <a:cs typeface="Times New Roman"/>
                <a:sym typeface="Times New Roman"/>
              </a:rPr>
              <a:t>Советы</a:t>
            </a:r>
            <a:endParaRPr sz="3000">
              <a:solidFill>
                <a:srgbClr val="4A86E8"/>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14"/>
          <p:cNvSpPr txBox="1"/>
          <p:nvPr/>
        </p:nvSpPr>
        <p:spPr>
          <a:xfrm>
            <a:off x="155875" y="54550"/>
            <a:ext cx="8751600" cy="1557600"/>
          </a:xfrm>
          <a:prstGeom prst="rect">
            <a:avLst/>
          </a:prstGeom>
          <a:noFill/>
          <a:ln>
            <a:noFill/>
          </a:ln>
        </p:spPr>
        <p:txBody>
          <a:bodyPr spcFirstLastPara="1" wrap="square" lIns="91425" tIns="91425" rIns="91425" bIns="91425" anchor="t" anchorCtr="0">
            <a:spAutoFit/>
          </a:bodyPr>
          <a:lstStyle/>
          <a:p>
            <a:pPr marL="228600" lvl="0" indent="0" algn="ctr" rtl="0">
              <a:lnSpc>
                <a:spcPct val="115000"/>
              </a:lnSpc>
              <a:spcBef>
                <a:spcPts val="500"/>
              </a:spcBef>
              <a:spcAft>
                <a:spcPts val="0"/>
              </a:spcAft>
              <a:buNone/>
            </a:pPr>
            <a:r>
              <a:rPr lang="ru" sz="2000">
                <a:solidFill>
                  <a:srgbClr val="4A86E8"/>
                </a:solidFill>
                <a:highlight>
                  <a:srgbClr val="FFFFFF"/>
                </a:highlight>
                <a:latin typeface="Times New Roman"/>
                <a:ea typeface="Times New Roman"/>
                <a:cs typeface="Times New Roman"/>
                <a:sym typeface="Times New Roman"/>
              </a:rPr>
              <a:t>Не выносите виджеты в методы класса</a:t>
            </a:r>
            <a:endParaRPr sz="2000">
              <a:solidFill>
                <a:srgbClr val="4A86E8"/>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a:solidFill>
                  <a:srgbClr val="111111"/>
                </a:solidFill>
                <a:highlight>
                  <a:srgbClr val="FFFFFF"/>
                </a:highlight>
                <a:latin typeface="Times New Roman"/>
                <a:ea typeface="Times New Roman"/>
                <a:cs typeface="Times New Roman"/>
                <a:sym typeface="Times New Roman"/>
              </a:rPr>
              <a:t>Когда у нас есть сложное представление, чтобы реализовать в один виджет, то обычно мы разделяем его на виджеты поменьше, которые помещаем в методы класса.</a:t>
            </a:r>
            <a:endParaRPr>
              <a:solidFill>
                <a:srgbClr val="11111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a:solidFill>
                  <a:srgbClr val="111111"/>
                </a:solidFill>
                <a:highlight>
                  <a:srgbClr val="FFFFFF"/>
                </a:highlight>
                <a:latin typeface="Times New Roman"/>
                <a:ea typeface="Times New Roman"/>
                <a:cs typeface="Times New Roman"/>
                <a:sym typeface="Times New Roman"/>
              </a:rPr>
              <a:t>В следующем примере представлен виджет, содержащий заголовок, основной контент и "подвал" </a:t>
            </a:r>
            <a:r>
              <a:rPr lang="ru" i="1">
                <a:solidFill>
                  <a:srgbClr val="111111"/>
                </a:solidFill>
                <a:highlight>
                  <a:srgbClr val="FFFFFF"/>
                </a:highlight>
                <a:latin typeface="Times New Roman"/>
                <a:ea typeface="Times New Roman"/>
                <a:cs typeface="Times New Roman"/>
                <a:sym typeface="Times New Roman"/>
              </a:rPr>
              <a:t>(footer)</a:t>
            </a:r>
            <a:r>
              <a:rPr lang="ru">
                <a:solidFill>
                  <a:srgbClr val="111111"/>
                </a:solidFill>
                <a:highlight>
                  <a:srgbClr val="FFFFFF"/>
                </a:highlight>
                <a:latin typeface="Times New Roman"/>
                <a:ea typeface="Times New Roman"/>
                <a:cs typeface="Times New Roman"/>
                <a:sym typeface="Times New Roman"/>
              </a:rPr>
              <a:t>.</a:t>
            </a:r>
            <a:endParaRPr>
              <a:solidFill>
                <a:srgbClr val="111111"/>
              </a:solidFill>
              <a:highlight>
                <a:srgbClr val="FFFFFF"/>
              </a:highlight>
              <a:latin typeface="Times New Roman"/>
              <a:ea typeface="Times New Roman"/>
              <a:cs typeface="Times New Roman"/>
              <a:sym typeface="Times New Roman"/>
            </a:endParaRPr>
          </a:p>
        </p:txBody>
      </p:sp>
      <p:sp>
        <p:nvSpPr>
          <p:cNvPr id="789" name="Google Shape;789;p114"/>
          <p:cNvSpPr txBox="1"/>
          <p:nvPr/>
        </p:nvSpPr>
        <p:spPr>
          <a:xfrm>
            <a:off x="241600" y="1669475"/>
            <a:ext cx="3000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class MyHomePage extends StatelessWidget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Widget _buildHeaderWidget()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final size = 40.0;</a:t>
            </a:r>
            <a:endParaRPr sz="7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EdgeInsets.all(8.0),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CircleAvatar(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backgroundColor: Colors.grey[700],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FlutterLogo(</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size: size,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radius: size,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790" name="Google Shape;790;p114"/>
          <p:cNvSpPr txBox="1"/>
          <p:nvPr/>
        </p:nvSpPr>
        <p:spPr>
          <a:xfrm>
            <a:off x="2875825" y="1669475"/>
            <a:ext cx="30000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 Widget _buildMainWidget(BuildContext context)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Expanded(</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Container(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color: Colors.grey[700],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Center(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Text(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'Hello Flutter',</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style: Theme.of(context).textTheme.display1,</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p:txBody>
      </p:sp>
      <p:sp>
        <p:nvSpPr>
          <p:cNvPr id="791" name="Google Shape;791;p114"/>
          <p:cNvSpPr txBox="1"/>
          <p:nvPr/>
        </p:nvSpPr>
        <p:spPr>
          <a:xfrm>
            <a:off x="5875825" y="1669475"/>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 Widget _buildFooterWidget()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EdgeInsets.all(8.0),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Text('This is the footer '),);  }</a:t>
            </a:r>
            <a:endParaRPr sz="1000">
              <a:latin typeface="Times New Roman"/>
              <a:ea typeface="Times New Roman"/>
              <a:cs typeface="Times New Roman"/>
              <a:sym typeface="Times New Roman"/>
            </a:endParaRPr>
          </a:p>
        </p:txBody>
      </p:sp>
      <p:sp>
        <p:nvSpPr>
          <p:cNvPr id="792" name="Google Shape;792;p114"/>
          <p:cNvSpPr txBox="1"/>
          <p:nvPr/>
        </p:nvSpPr>
        <p:spPr>
          <a:xfrm>
            <a:off x="5907475" y="2404750"/>
            <a:ext cx="30000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000">
                <a:latin typeface="Times New Roman"/>
                <a:ea typeface="Times New Roman"/>
                <a:cs typeface="Times New Roman"/>
                <a:sym typeface="Times New Roman"/>
              </a:rPr>
              <a:t>@override</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Widget build(BuildContext context)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return Scaffold(</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body: Padding(</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padding: const EdgeInsets.all(15.0),</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 Column(</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mainAxisSize: MainAxisSize.min,</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children: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_buildHeaderWidget(),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_buildMainWidget(context),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_buildFooterWidget(),</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marL="0" lvl="0" indent="0" algn="l" rtl="0">
              <a:spcBef>
                <a:spcPts val="0"/>
              </a:spcBef>
              <a:spcAft>
                <a:spcPts val="0"/>
              </a:spcAft>
              <a:buNone/>
            </a:pPr>
            <a:r>
              <a:rPr lang="ru"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8" name="Google Shape;798;p115"/>
          <p:cNvSpPr txBox="1"/>
          <p:nvPr/>
        </p:nvSpPr>
        <p:spPr>
          <a:xfrm>
            <a:off x="3023750" y="152400"/>
            <a:ext cx="5938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500">
                <a:latin typeface="Times New Roman"/>
                <a:ea typeface="Times New Roman"/>
                <a:cs typeface="Times New Roman"/>
                <a:sym typeface="Times New Roman"/>
              </a:rPr>
              <a:t>То, что мы увидели выше, – это антипаттерн. Почему так? Всё потому, что, когда мы вносим изменения и обновляем MyHomePage виджет, то виджеты, которые у нас вынесены в методах, также обновляются, даже если в этом нет никакой необходимости.</a:t>
            </a:r>
            <a:endParaRPr sz="1500">
              <a:latin typeface="Times New Roman"/>
              <a:ea typeface="Times New Roman"/>
              <a:cs typeface="Times New Roman"/>
              <a:sym typeface="Times New Roman"/>
            </a:endParaRPr>
          </a:p>
          <a:p>
            <a:pPr marL="0" lvl="0" indent="0" algn="l" rtl="0">
              <a:spcBef>
                <a:spcPts val="0"/>
              </a:spcBef>
              <a:spcAft>
                <a:spcPts val="0"/>
              </a:spcAft>
              <a:buNone/>
            </a:pPr>
            <a:r>
              <a:rPr lang="ru" sz="1500">
                <a:latin typeface="Times New Roman"/>
                <a:ea typeface="Times New Roman"/>
                <a:cs typeface="Times New Roman"/>
                <a:sym typeface="Times New Roman"/>
              </a:rPr>
              <a:t>Чтобы не было лишних вычислений, мы можем переделать эти методы в StatelessWidget следующим образом.</a:t>
            </a:r>
            <a:endParaRPr sz="1500">
              <a:latin typeface="Times New Roman"/>
              <a:ea typeface="Times New Roman"/>
              <a:cs typeface="Times New Roman"/>
              <a:sym typeface="Times New Roman"/>
            </a:endParaRPr>
          </a:p>
        </p:txBody>
      </p:sp>
      <p:sp>
        <p:nvSpPr>
          <p:cNvPr id="799" name="Google Shape;799;p115"/>
          <p:cNvSpPr txBox="1"/>
          <p:nvPr/>
        </p:nvSpPr>
        <p:spPr>
          <a:xfrm>
            <a:off x="3072000" y="1722300"/>
            <a:ext cx="30000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Times New Roman"/>
                <a:ea typeface="Times New Roman"/>
                <a:cs typeface="Times New Roman"/>
                <a:sym typeface="Times New Roman"/>
              </a:rPr>
              <a:t>class MyHomePage extends StatelessWidget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@override</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Widget build(BuildContext context)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return Scaffold(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body: Padding(</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padding: const EdgeInsets.all(15.0),</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Column(</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mainAxisSize: MainAxisSize.min,</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children: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HeaderWidget(),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MainWidget(),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FooterWidget(),], ),),);}}</a:t>
            </a:r>
            <a:endParaRPr sz="1300">
              <a:latin typeface="Times New Roman"/>
              <a:ea typeface="Times New Roman"/>
              <a:cs typeface="Times New Roman"/>
              <a:sym typeface="Times New Roman"/>
            </a:endParaRPr>
          </a:p>
        </p:txBody>
      </p:sp>
      <p:sp>
        <p:nvSpPr>
          <p:cNvPr id="800" name="Google Shape;800;p115"/>
          <p:cNvSpPr txBox="1"/>
          <p:nvPr/>
        </p:nvSpPr>
        <p:spPr>
          <a:xfrm>
            <a:off x="5962250" y="1722300"/>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300">
                <a:latin typeface="Times New Roman"/>
                <a:ea typeface="Times New Roman"/>
                <a:cs typeface="Times New Roman"/>
                <a:sym typeface="Times New Roman"/>
              </a:rPr>
              <a:t>class MainWidget extends StatelessWidget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@override</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Widget build(BuildContext context)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return Expanded(</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Container(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color: Colors.grey[700],</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Center(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child: Text(</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'Hello Flutter',</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style: Theme.of(context).textTheme.display1,</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marL="0" lvl="0" indent="0" algn="l" rtl="0">
              <a:spcBef>
                <a:spcPts val="0"/>
              </a:spcBef>
              <a:spcAft>
                <a:spcPts val="0"/>
              </a:spcAft>
              <a:buNone/>
            </a:pPr>
            <a:r>
              <a:rPr lang="ru" sz="1300">
                <a:latin typeface="Times New Roman"/>
                <a:ea typeface="Times New Roman"/>
                <a:cs typeface="Times New Roman"/>
                <a:sym typeface="Times New Roman"/>
              </a:rPr>
              <a:t>}</a:t>
            </a:r>
            <a:endParaRPr sz="13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798FF921-EE0D-68F9-8AC3-A282A70510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689" y="270881"/>
            <a:ext cx="2575560" cy="4572000"/>
          </a:xfrm>
          <a:prstGeom prst="rect">
            <a:avLst/>
          </a:prstGeom>
          <a:noFill/>
          <a:ln>
            <a:noFill/>
          </a:ln>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16"/>
          <p:cNvSpPr txBox="1"/>
          <p:nvPr/>
        </p:nvSpPr>
        <p:spPr>
          <a:xfrm>
            <a:off x="155875" y="0"/>
            <a:ext cx="8798400" cy="178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dirty="0">
                <a:solidFill>
                  <a:srgbClr val="4A86E8"/>
                </a:solidFill>
                <a:latin typeface="Times New Roman"/>
                <a:ea typeface="Times New Roman"/>
                <a:cs typeface="Times New Roman"/>
                <a:sym typeface="Times New Roman"/>
              </a:rPr>
              <a:t>Избегайте повторных перестроений всех виджетов</a:t>
            </a:r>
            <a:endParaRPr sz="20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dirty="0">
                <a:latin typeface="Times New Roman"/>
                <a:ea typeface="Times New Roman"/>
                <a:cs typeface="Times New Roman"/>
                <a:sym typeface="Times New Roman"/>
              </a:rPr>
              <a:t>Это обычная ошибка, которую многие совершают, когда начинают использовать Flutter и впервые сталкиваются с необходимостью обновить StatefulWidget с помощью setState.</a:t>
            </a:r>
            <a:endParaRPr dirty="0">
              <a:latin typeface="Times New Roman"/>
              <a:ea typeface="Times New Roman"/>
              <a:cs typeface="Times New Roman"/>
              <a:sym typeface="Times New Roman"/>
            </a:endParaRPr>
          </a:p>
          <a:p>
            <a:pPr marL="0" lvl="0" indent="0" algn="l" rtl="0">
              <a:spcBef>
                <a:spcPts val="0"/>
              </a:spcBef>
              <a:spcAft>
                <a:spcPts val="0"/>
              </a:spcAft>
              <a:buNone/>
            </a:pPr>
            <a:r>
              <a:rPr lang="ru" dirty="0">
                <a:latin typeface="Times New Roman"/>
                <a:ea typeface="Times New Roman"/>
                <a:cs typeface="Times New Roman"/>
                <a:sym typeface="Times New Roman"/>
              </a:rPr>
              <a:t>Следующий пример — это представление, содержащее квадрат в центре и FloatingActionButton кнопку, при каждом нажатии на которую вызывается изменение цвета. </a:t>
            </a:r>
            <a:r>
              <a:rPr lang="ru-RU" dirty="0">
                <a:latin typeface="Times New Roman"/>
                <a:ea typeface="Times New Roman"/>
                <a:cs typeface="Times New Roman"/>
                <a:sym typeface="Times New Roman"/>
              </a:rPr>
              <a:t>Н</a:t>
            </a:r>
            <a:r>
              <a:rPr lang="ru" dirty="0">
                <a:latin typeface="Times New Roman"/>
                <a:ea typeface="Times New Roman"/>
                <a:cs typeface="Times New Roman"/>
                <a:sym typeface="Times New Roman"/>
              </a:rPr>
              <a:t>а странице также есть виджет с фоновым изображением. Кроме того, мы добавим вызов print оператора внутри build метода каждого виджета, чтобы посмотреть, как он работает.</a:t>
            </a:r>
            <a:endParaRPr dirty="0">
              <a:latin typeface="Times New Roman"/>
              <a:ea typeface="Times New Roman"/>
              <a:cs typeface="Times New Roman"/>
              <a:sym typeface="Times New Roman"/>
            </a:endParaRPr>
          </a:p>
        </p:txBody>
      </p:sp>
      <p:sp>
        <p:nvSpPr>
          <p:cNvPr id="806" name="Google Shape;806;p116"/>
          <p:cNvSpPr txBox="1"/>
          <p:nvPr/>
        </p:nvSpPr>
        <p:spPr>
          <a:xfrm>
            <a:off x="155875" y="1753475"/>
            <a:ext cx="36315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latin typeface="Times New Roman"/>
                <a:ea typeface="Times New Roman"/>
                <a:cs typeface="Times New Roman"/>
                <a:sym typeface="Times New Roman"/>
              </a:rPr>
              <a:t>class _MyHomePageState extends State&lt;MyHomePage&gt;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Color _currentColor = Colors.grey;</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Random _random = new Random();</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void _onPressed()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int randomNumber = _random.nextInt(30);</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setState(()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_currentColor = Colors.primaries[randomNumber % Colors.primaries.length];</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a:p>
            <a:pPr marL="0" lvl="0" indent="0" algn="l" rtl="0">
              <a:spcBef>
                <a:spcPts val="0"/>
              </a:spcBef>
              <a:spcAft>
                <a:spcPts val="0"/>
              </a:spcAft>
              <a:buNone/>
            </a:pPr>
            <a:endParaRPr sz="1100">
              <a:latin typeface="Times New Roman"/>
              <a:ea typeface="Times New Roman"/>
              <a:cs typeface="Times New Roman"/>
              <a:sym typeface="Times New Roman"/>
            </a:endParaRPr>
          </a:p>
          <a:p>
            <a:pPr marL="0" lvl="0" indent="0" algn="l" rtl="0">
              <a:spcBef>
                <a:spcPts val="0"/>
              </a:spcBef>
              <a:spcAft>
                <a:spcPts val="0"/>
              </a:spcAft>
              <a:buNone/>
            </a:pPr>
            <a:r>
              <a:rPr lang="ru" sz="1100">
                <a:latin typeface="Times New Roman"/>
                <a:ea typeface="Times New Roman"/>
                <a:cs typeface="Times New Roman"/>
                <a:sym typeface="Times New Roman"/>
              </a:rPr>
              <a:t>  </a:t>
            </a:r>
            <a:endParaRPr sz="1100">
              <a:latin typeface="Times New Roman"/>
              <a:ea typeface="Times New Roman"/>
              <a:cs typeface="Times New Roman"/>
              <a:sym typeface="Times New Roman"/>
            </a:endParaRPr>
          </a:p>
        </p:txBody>
      </p:sp>
      <p:sp>
        <p:nvSpPr>
          <p:cNvPr id="807" name="Google Shape;807;p116"/>
          <p:cNvSpPr txBox="1"/>
          <p:nvPr/>
        </p:nvSpPr>
        <p:spPr>
          <a:xfrm>
            <a:off x="3522550" y="1753475"/>
            <a:ext cx="3000000" cy="390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@override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Widget build(BuildContext context)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print('building `MyHomePage`');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return Scaffold(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floatingActionButton: FloatingActionButton(</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onPressed: _onPressed,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Icon(Icons.colorize),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body: Stack(</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children: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Positioned.fill(</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BackgroundWidget(),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Center(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child: Container(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height: 150,</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width: 150,</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color: _currentColor,),),],),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100">
              <a:solidFill>
                <a:schemeClr val="dk1"/>
              </a:solidFill>
              <a:latin typeface="Times New Roman"/>
              <a:ea typeface="Times New Roman"/>
              <a:cs typeface="Times New Roman"/>
              <a:sym typeface="Times New Roman"/>
            </a:endParaRPr>
          </a:p>
        </p:txBody>
      </p:sp>
      <p:sp>
        <p:nvSpPr>
          <p:cNvPr id="808" name="Google Shape;808;p116"/>
          <p:cNvSpPr txBox="1"/>
          <p:nvPr/>
        </p:nvSpPr>
        <p:spPr>
          <a:xfrm>
            <a:off x="6182975" y="1785600"/>
            <a:ext cx="30000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class BackgroundWidget extends StatelessWidget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@override</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Widget build(BuildContext context)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print('building `BackgroundWidget`');</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return Image.network(</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'https://cdn.pixabay.com/photo/2017/08/30/01/05/milky-way-2695569_960_720.jpg',</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fit: BoxFit.cover,</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ru" sz="1100">
                <a:solidFill>
                  <a:schemeClr val="dk1"/>
                </a:solidFill>
                <a:latin typeface="Times New Roman"/>
                <a:ea typeface="Times New Roman"/>
                <a:cs typeface="Times New Roman"/>
                <a:sym typeface="Times New Roman"/>
              </a:rPr>
              <a:t>}</a:t>
            </a:r>
            <a:endParaRPr sz="11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pic>
        <p:nvPicPr>
          <p:cNvPr id="2" name="Рисунок 1">
            <a:extLst>
              <a:ext uri="{FF2B5EF4-FFF2-40B4-BE49-F238E27FC236}">
                <a16:creationId xmlns:a16="http://schemas.microsoft.com/office/drawing/2014/main" id="{42C0EA13-C4AF-34D7-3953-70442D011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4220" y="285750"/>
            <a:ext cx="2575560" cy="4572000"/>
          </a:xfrm>
          <a:prstGeom prst="rect">
            <a:avLst/>
          </a:prstGeom>
          <a:noFill/>
          <a:ln>
            <a:noFill/>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8"/>
          <p:cNvSpPr txBox="1"/>
          <p:nvPr/>
        </p:nvSpPr>
        <p:spPr>
          <a:xfrm>
            <a:off x="94800" y="257175"/>
            <a:ext cx="8954400" cy="277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После клика по кнопке в консоли мы увидим два вывода</a:t>
            </a:r>
            <a:endParaRPr sz="1300">
              <a:solidFill>
                <a:schemeClr val="dk1"/>
              </a:solidFill>
              <a:highlight>
                <a:srgbClr val="FFFFFF"/>
              </a:highlight>
              <a:latin typeface="Times New Roman"/>
              <a:ea typeface="Times New Roman"/>
              <a:cs typeface="Times New Roman"/>
              <a:sym typeface="Times New Roman"/>
            </a:endParaRPr>
          </a:p>
          <a:p>
            <a:pPr marL="190500" marR="190500" lvl="0" indent="0" algn="l" rtl="0">
              <a:lnSpc>
                <a:spcPct val="115000"/>
              </a:lnSpc>
              <a:spcBef>
                <a:spcPts val="1200"/>
              </a:spcBef>
              <a:spcAft>
                <a:spcPts val="0"/>
              </a:spcAft>
              <a:buNone/>
            </a:pPr>
            <a:r>
              <a:rPr lang="ru" sz="1100">
                <a:solidFill>
                  <a:schemeClr val="dk1"/>
                </a:solidFill>
                <a:highlight>
                  <a:srgbClr val="FBFDFF"/>
                </a:highlight>
                <a:latin typeface="Times New Roman"/>
                <a:ea typeface="Times New Roman"/>
                <a:cs typeface="Times New Roman"/>
                <a:sym typeface="Times New Roman"/>
              </a:rPr>
              <a:t>flutter: building `MyHomePage`</a:t>
            </a:r>
            <a:endParaRPr sz="1100">
              <a:solidFill>
                <a:schemeClr val="dk1"/>
              </a:solidFill>
              <a:highlight>
                <a:srgbClr val="FBFDFF"/>
              </a:highlight>
              <a:latin typeface="Times New Roman"/>
              <a:ea typeface="Times New Roman"/>
              <a:cs typeface="Times New Roman"/>
              <a:sym typeface="Times New Roman"/>
            </a:endParaRPr>
          </a:p>
          <a:p>
            <a:pPr marL="190500" marR="190500" lvl="0" indent="0" algn="l" rtl="0">
              <a:lnSpc>
                <a:spcPct val="115000"/>
              </a:lnSpc>
              <a:spcBef>
                <a:spcPts val="1200"/>
              </a:spcBef>
              <a:spcAft>
                <a:spcPts val="0"/>
              </a:spcAft>
              <a:buNone/>
            </a:pPr>
            <a:r>
              <a:rPr lang="ru" sz="1100">
                <a:solidFill>
                  <a:schemeClr val="dk1"/>
                </a:solidFill>
                <a:highlight>
                  <a:srgbClr val="FBFDFF"/>
                </a:highlight>
                <a:latin typeface="Times New Roman"/>
                <a:ea typeface="Times New Roman"/>
                <a:cs typeface="Times New Roman"/>
                <a:sym typeface="Times New Roman"/>
              </a:rPr>
              <a:t>flutter: building `BackgroundWidget`</a:t>
            </a:r>
            <a:endParaRPr sz="1100">
              <a:solidFill>
                <a:schemeClr val="dk1"/>
              </a:solidFill>
              <a:highlight>
                <a:srgbClr val="FBFD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Каждый раз, когда мы нажимаем кнопку, мы обновляем весь экран: </a:t>
            </a:r>
            <a:r>
              <a:rPr lang="ru" sz="1300">
                <a:solidFill>
                  <a:schemeClr val="dk1"/>
                </a:solidFill>
                <a:highlight>
                  <a:srgbClr val="FAFAFA"/>
                </a:highlight>
                <a:latin typeface="Times New Roman"/>
                <a:ea typeface="Times New Roman"/>
                <a:cs typeface="Times New Roman"/>
                <a:sym typeface="Times New Roman"/>
              </a:rPr>
              <a:t>Scaffold</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AFAFA"/>
                </a:highlight>
                <a:latin typeface="Times New Roman"/>
                <a:ea typeface="Times New Roman"/>
                <a:cs typeface="Times New Roman"/>
                <a:sym typeface="Times New Roman"/>
              </a:rPr>
              <a:t>BackgroundWidget</a:t>
            </a:r>
            <a:r>
              <a:rPr lang="ru" sz="1300">
                <a:solidFill>
                  <a:schemeClr val="dk1"/>
                </a:solidFill>
                <a:highlight>
                  <a:srgbClr val="FFFFFF"/>
                </a:highlight>
                <a:latin typeface="Times New Roman"/>
                <a:ea typeface="Times New Roman"/>
                <a:cs typeface="Times New Roman"/>
                <a:sym typeface="Times New Roman"/>
              </a:rPr>
              <a:t> и, наконец, то, что и хотели обновить, – квадрат-</a:t>
            </a:r>
            <a:r>
              <a:rPr lang="ru" sz="1300">
                <a:solidFill>
                  <a:schemeClr val="dk1"/>
                </a:solidFill>
                <a:highlight>
                  <a:srgbClr val="FAFAFA"/>
                </a:highlight>
                <a:latin typeface="Times New Roman"/>
                <a:ea typeface="Times New Roman"/>
                <a:cs typeface="Times New Roman"/>
                <a:sym typeface="Times New Roman"/>
              </a:rPr>
              <a:t>Container</a:t>
            </a:r>
            <a:r>
              <a:rPr lang="ru" sz="1300">
                <a:solidFill>
                  <a:schemeClr val="dk1"/>
                </a:solidFill>
                <a:highlight>
                  <a:srgbClr val="FFFFFF"/>
                </a:highlight>
                <a:latin typeface="Times New Roman"/>
                <a:ea typeface="Times New Roman"/>
                <a:cs typeface="Times New Roman"/>
                <a:sym typeface="Times New Roman"/>
              </a:rPr>
              <a:t>.</a:t>
            </a:r>
            <a:endParaRPr sz="130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1200"/>
              </a:spcBef>
              <a:spcAft>
                <a:spcPts val="0"/>
              </a:spcAft>
              <a:buNone/>
            </a:pPr>
            <a:r>
              <a:rPr lang="ru" sz="1300">
                <a:solidFill>
                  <a:schemeClr val="dk1"/>
                </a:solidFill>
                <a:highlight>
                  <a:srgbClr val="FFFFFF"/>
                </a:highlight>
                <a:latin typeface="Times New Roman"/>
                <a:ea typeface="Times New Roman"/>
                <a:cs typeface="Times New Roman"/>
                <a:sym typeface="Times New Roman"/>
              </a:rPr>
              <a:t>Как мы уже выяснили выше, перестраивать виджеты без необходимости – нехорошая практика. Обновляем только то, что нам нужно. Многие знают, что это можно сделать с помощью различных пакетов управления состоянием: </a:t>
            </a:r>
            <a:r>
              <a:rPr lang="ru" sz="1300">
                <a:solidFill>
                  <a:schemeClr val="dk1"/>
                </a:solidFill>
                <a:highlight>
                  <a:srgbClr val="FFFFFF"/>
                </a:highlight>
                <a:uFill>
                  <a:noFill/>
                </a:uFill>
                <a:latin typeface="Times New Roman"/>
                <a:ea typeface="Times New Roman"/>
                <a:cs typeface="Times New Roman"/>
                <a:sym typeface="Times New Roman"/>
                <a:hlinkClick r:id="rId3">
                  <a:extLst>
                    <a:ext uri="{A12FA001-AC4F-418D-AE19-62706E023703}">
                      <ahyp:hlinkClr xmlns="" xmlns:ahyp="http://schemas.microsoft.com/office/drawing/2018/hyperlinkcolor" val="tx"/>
                    </a:ext>
                  </a:extLst>
                </a:hlinkClick>
              </a:rPr>
              <a:t>flutter_bloc</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FFFFF"/>
                </a:highlight>
                <a:uFill>
                  <a:noFill/>
                </a:uFill>
                <a:latin typeface="Times New Roman"/>
                <a:ea typeface="Times New Roman"/>
                <a:cs typeface="Times New Roman"/>
                <a:sym typeface="Times New Roman"/>
                <a:hlinkClick r:id="rId4">
                  <a:extLst>
                    <a:ext uri="{A12FA001-AC4F-418D-AE19-62706E023703}">
                      <ahyp:hlinkClr xmlns="" xmlns:ahyp="http://schemas.microsoft.com/office/drawing/2018/hyperlinkcolor" val="tx"/>
                    </a:ext>
                  </a:extLst>
                </a:hlinkClick>
              </a:rPr>
              <a:t>mobx</a:t>
            </a:r>
            <a:r>
              <a:rPr lang="ru" sz="1300">
                <a:solidFill>
                  <a:schemeClr val="dk1"/>
                </a:solidFill>
                <a:highlight>
                  <a:srgbClr val="FFFFFF"/>
                </a:highlight>
                <a:latin typeface="Times New Roman"/>
                <a:ea typeface="Times New Roman"/>
                <a:cs typeface="Times New Roman"/>
                <a:sym typeface="Times New Roman"/>
              </a:rPr>
              <a:t>, </a:t>
            </a:r>
            <a:r>
              <a:rPr lang="ru" sz="1300">
                <a:solidFill>
                  <a:schemeClr val="dk1"/>
                </a:solidFill>
                <a:highlight>
                  <a:srgbClr val="FFFFFF"/>
                </a:highlight>
                <a:uFill>
                  <a:noFill/>
                </a:uFill>
                <a:latin typeface="Times New Roman"/>
                <a:ea typeface="Times New Roman"/>
                <a:cs typeface="Times New Roman"/>
                <a:sym typeface="Times New Roman"/>
                <a:hlinkClick r:id="rId5">
                  <a:extLst>
                    <a:ext uri="{A12FA001-AC4F-418D-AE19-62706E023703}">
                      <ahyp:hlinkClr xmlns="" xmlns:ahyp="http://schemas.microsoft.com/office/drawing/2018/hyperlinkcolor" val="tx"/>
                    </a:ext>
                  </a:extLst>
                </a:hlinkClick>
              </a:rPr>
              <a:t>provider</a:t>
            </a:r>
            <a:r>
              <a:rPr lang="ru" sz="1300">
                <a:solidFill>
                  <a:schemeClr val="dk1"/>
                </a:solidFill>
                <a:highlight>
                  <a:srgbClr val="FFFFFF"/>
                </a:highlight>
                <a:latin typeface="Times New Roman"/>
                <a:ea typeface="Times New Roman"/>
                <a:cs typeface="Times New Roman"/>
                <a:sym typeface="Times New Roman"/>
              </a:rPr>
              <a:t>. Но мало кто знает, что также это можно сделать с помощью классов, которые Flutter уже предлагает из коробки, без каких-либо сторонних библиотек.</a:t>
            </a:r>
            <a:endParaRPr sz="13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9"/>
          <p:cNvSpPr txBox="1"/>
          <p:nvPr/>
        </p:nvSpPr>
        <p:spPr>
          <a:xfrm>
            <a:off x="2908200" y="116900"/>
            <a:ext cx="3327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800">
                <a:solidFill>
                  <a:schemeClr val="dk1"/>
                </a:solidFill>
                <a:highlight>
                  <a:schemeClr val="lt1"/>
                </a:highlight>
                <a:latin typeface="Times New Roman"/>
                <a:ea typeface="Times New Roman"/>
                <a:cs typeface="Times New Roman"/>
                <a:sym typeface="Times New Roman"/>
              </a:rPr>
              <a:t>Используем класс </a:t>
            </a:r>
            <a:r>
              <a:rPr lang="ru" sz="1600">
                <a:solidFill>
                  <a:schemeClr val="dk1"/>
                </a:solidFill>
                <a:highlight>
                  <a:schemeClr val="lt1"/>
                </a:highlight>
                <a:latin typeface="Times New Roman"/>
                <a:ea typeface="Times New Roman"/>
                <a:cs typeface="Times New Roman"/>
                <a:sym typeface="Times New Roman"/>
              </a:rPr>
              <a:t>ValueNotifier</a:t>
            </a:r>
            <a:endParaRPr sz="1800">
              <a:solidFill>
                <a:schemeClr val="dk1"/>
              </a:solidFill>
              <a:highlight>
                <a:schemeClr val="lt1"/>
              </a:highlight>
              <a:latin typeface="Times New Roman"/>
              <a:ea typeface="Times New Roman"/>
              <a:cs typeface="Times New Roman"/>
              <a:sym typeface="Times New Roman"/>
            </a:endParaRPr>
          </a:p>
        </p:txBody>
      </p:sp>
      <p:sp>
        <p:nvSpPr>
          <p:cNvPr id="824" name="Google Shape;824;p119"/>
          <p:cNvSpPr txBox="1"/>
          <p:nvPr/>
        </p:nvSpPr>
        <p:spPr>
          <a:xfrm>
            <a:off x="896225" y="648725"/>
            <a:ext cx="30000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class _MyHomePageState extends State&lt;MyHomePage&gt;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final _colorNotifier = ValueNotifier&lt;Color&gt;(Colors.grey);</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Random _random = new Random();</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void _onPressed()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int randomNumber = _random.nextInt(30);</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_colorNotifier.value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Colors.primaries[randomNumber % Colors.primaries.length];</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61DBBBA2-27EC-8686-341B-66F2A000C8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5800" y="347750"/>
            <a:ext cx="2575560" cy="4572000"/>
          </a:xfrm>
          <a:prstGeom prst="rect">
            <a:avLst/>
          </a:prstGeom>
          <a:noFill/>
          <a:ln>
            <a:noFill/>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20"/>
          <p:cNvSpPr txBox="1"/>
          <p:nvPr/>
        </p:nvSpPr>
        <p:spPr>
          <a:xfrm>
            <a:off x="235050" y="124700"/>
            <a:ext cx="8673900" cy="207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sz="2000" dirty="0">
                <a:solidFill>
                  <a:srgbClr val="4A86E8"/>
                </a:solidFill>
                <a:latin typeface="Times New Roman"/>
                <a:ea typeface="Times New Roman"/>
                <a:cs typeface="Times New Roman"/>
                <a:sym typeface="Times New Roman"/>
              </a:rPr>
              <a:t>Используйте const</a:t>
            </a:r>
            <a:endParaRPr sz="2000" dirty="0">
              <a:solidFill>
                <a:srgbClr val="4A86E8"/>
              </a:solidFill>
              <a:latin typeface="Times New Roman"/>
              <a:ea typeface="Times New Roman"/>
              <a:cs typeface="Times New Roman"/>
              <a:sym typeface="Times New Roman"/>
            </a:endParaRPr>
          </a:p>
          <a:p>
            <a:pPr marL="0" lvl="0" indent="0" algn="l" rtl="0">
              <a:spcBef>
                <a:spcPts val="0"/>
              </a:spcBef>
              <a:spcAft>
                <a:spcPts val="0"/>
              </a:spcAft>
              <a:buNone/>
            </a:pPr>
            <a:r>
              <a:rPr lang="ru" sz="1500" dirty="0">
                <a:latin typeface="Times New Roman"/>
                <a:ea typeface="Times New Roman"/>
                <a:cs typeface="Times New Roman"/>
                <a:sym typeface="Times New Roman"/>
              </a:rPr>
              <a:t>Рекомендуется использовать ключевое слово const для значений, которые возможно инициализировать во время компиляции, а также при вызове конструктора виджета (если он поддерживает const, конечно), что позволяет работать с одним и тем же экземпляром, тем самым избегая повторных вычислений.</a:t>
            </a:r>
            <a:endParaRPr sz="1500" dirty="0">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ru" dirty="0">
                <a:solidFill>
                  <a:schemeClr val="dk1"/>
                </a:solidFill>
                <a:latin typeface="Times New Roman"/>
                <a:ea typeface="Times New Roman"/>
                <a:cs typeface="Times New Roman"/>
                <a:sym typeface="Times New Roman"/>
              </a:rPr>
              <a:t>Давайте ещё раз используем наш пример с setState, но в этот раз мы добавим счетчик, который будет увеличивать значение на 1 каждый раз при нажатии на кнопку.</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500" dirty="0">
              <a:latin typeface="Times New Roman"/>
              <a:ea typeface="Times New Roman"/>
              <a:cs typeface="Times New Roman"/>
              <a:sym typeface="Times New Roman"/>
            </a:endParaRPr>
          </a:p>
        </p:txBody>
      </p:sp>
      <p:sp>
        <p:nvSpPr>
          <p:cNvPr id="831" name="Google Shape;831;p120"/>
          <p:cNvSpPr txBox="1"/>
          <p:nvPr/>
        </p:nvSpPr>
        <p:spPr>
          <a:xfrm>
            <a:off x="942975" y="2202500"/>
            <a:ext cx="30000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class _MyHomePageState extends State&lt;MyHomePage&gt;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int _counter = 0;</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void _onPressed()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setState(()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_counter++;</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76966496-5252-850F-C9AB-006707EA79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9626" y="1700474"/>
            <a:ext cx="1869323" cy="3318325"/>
          </a:xfrm>
          <a:prstGeom prst="rect">
            <a:avLst/>
          </a:prstGeom>
          <a:noFill/>
          <a:ln>
            <a:noFill/>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21"/>
          <p:cNvSpPr txBox="1"/>
          <p:nvPr/>
        </p:nvSpPr>
        <p:spPr>
          <a:xfrm>
            <a:off x="303950" y="179250"/>
            <a:ext cx="85101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У нас снова 2 вывода в консоли, один из которых относится к основному виджету, а другой – к BackgroundWidget. Каждый раз, когда мы нажимаем кнопку, мы видим, что дочерний виджет также перестраивается, хотя его содержимое никак не меняется.</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flutter: building `MyHomePage`</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flutter: building `BackgroundWidget`</a:t>
            </a:r>
            <a:endParaRPr>
              <a:latin typeface="Times New Roman"/>
              <a:ea typeface="Times New Roman"/>
              <a:cs typeface="Times New Roman"/>
              <a:sym typeface="Times New Roman"/>
            </a:endParaRPr>
          </a:p>
          <a:p>
            <a:pPr marL="0" lvl="0" indent="0" algn="l" rtl="0">
              <a:spcBef>
                <a:spcPts val="0"/>
              </a:spcBef>
              <a:spcAft>
                <a:spcPts val="0"/>
              </a:spcAft>
              <a:buNone/>
            </a:pPr>
            <a:r>
              <a:rPr lang="ru">
                <a:latin typeface="Times New Roman"/>
                <a:ea typeface="Times New Roman"/>
                <a:cs typeface="Times New Roman"/>
                <a:sym typeface="Times New Roman"/>
              </a:rPr>
              <a:t>А сейчас добавим const при работе с виджетом BackgroundWidget:</a:t>
            </a:r>
            <a:endParaRPr>
              <a:latin typeface="Times New Roman"/>
              <a:ea typeface="Times New Roman"/>
              <a:cs typeface="Times New Roman"/>
              <a:sym typeface="Times New Roman"/>
            </a:endParaRPr>
          </a:p>
        </p:txBody>
      </p:sp>
      <p:sp>
        <p:nvSpPr>
          <p:cNvPr id="838" name="Google Shape;838;p121"/>
          <p:cNvSpPr txBox="1"/>
          <p:nvPr/>
        </p:nvSpPr>
        <p:spPr>
          <a:xfrm>
            <a:off x="335125" y="1656750"/>
            <a:ext cx="30000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1200">
                <a:latin typeface="Times New Roman"/>
                <a:ea typeface="Times New Roman"/>
                <a:cs typeface="Times New Roman"/>
                <a:sym typeface="Times New Roman"/>
              </a:rPr>
              <a:t>class BackgroundWidget extends StatelessWidget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const BackgroundWidget();</a:t>
            </a:r>
            <a:endParaRPr sz="1200">
              <a:latin typeface="Times New Roman"/>
              <a:ea typeface="Times New Roman"/>
              <a:cs typeface="Times New Roman"/>
              <a:sym typeface="Times New Roman"/>
            </a:endParaRPr>
          </a:p>
          <a:p>
            <a:pPr marL="0" lvl="0" indent="0" algn="l" rtl="0">
              <a:spcBef>
                <a:spcPts val="0"/>
              </a:spcBef>
              <a:spcAft>
                <a:spcPts val="0"/>
              </a:spcAft>
              <a:buNone/>
            </a:pP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@override</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Widget build(BuildContext context)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print('building `BackgroundWidget`');</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return Image.network(</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'https://cdn.pixabay.com/photo/2017/08/30/01/05/milky-way-2695569_960_720.jpg',</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fit: BoxFit.cover,</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marL="0" lvl="0" indent="0" algn="l" rtl="0">
              <a:spcBef>
                <a:spcPts val="0"/>
              </a:spcBef>
              <a:spcAft>
                <a:spcPts val="0"/>
              </a:spcAft>
              <a:buNone/>
            </a:pPr>
            <a:r>
              <a:rPr lang="ru"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pic>
        <p:nvPicPr>
          <p:cNvPr id="2" name="Рисунок 1">
            <a:extLst>
              <a:ext uri="{FF2B5EF4-FFF2-40B4-BE49-F238E27FC236}">
                <a16:creationId xmlns:a16="http://schemas.microsoft.com/office/drawing/2014/main" id="{B0407992-392D-D83E-0406-3FA8DA4E82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2644" y="751562"/>
            <a:ext cx="2373148" cy="4212688"/>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8720</Words>
  <Application>Microsoft Office PowerPoint</Application>
  <PresentationFormat>Экран (16:9)</PresentationFormat>
  <Paragraphs>1109</Paragraphs>
  <Slides>100</Slides>
  <Notes>99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100</vt:i4>
      </vt:variant>
    </vt:vector>
  </HeadingPairs>
  <TitlesOfParts>
    <vt:vector size="108" baseType="lpstr">
      <vt:lpstr>Roboto</vt:lpstr>
      <vt:lpstr>Calibri</vt:lpstr>
      <vt:lpstr>MS Gothic</vt:lpstr>
      <vt:lpstr>Times New Roman</vt:lpstr>
      <vt:lpstr>Courier New</vt:lpstr>
      <vt:lpstr>Arial</vt:lpstr>
      <vt:lpstr>Simple Light</vt:lpstr>
      <vt:lpstr>Тема Office</vt:lpstr>
      <vt:lpstr>Layout Widgets</vt:lpstr>
      <vt:lpstr>Введение</vt:lpstr>
      <vt:lpstr>Презентация PowerPoint</vt:lpstr>
      <vt:lpstr>Типы layout виджетов </vt:lpstr>
      <vt:lpstr>Single-child layout widgets</vt:lpstr>
      <vt:lpstr>Презентация PowerPoint</vt:lpstr>
      <vt:lpstr>В Flutter доступно много виджетов с одним дочерним макетом, все они облегчат вашу жизнь, если вы выберете правильный виджет в соответствии с вашими требованиями.</vt:lpstr>
      <vt:lpstr>Align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Center</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Multi-child layout widgets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Layout Widgets</dc:title>
  <cp:lastModifiedBy>nam polehyk</cp:lastModifiedBy>
  <cp:revision>20</cp:revision>
  <dcterms:modified xsi:type="dcterms:W3CDTF">2025-01-16T21:08:19Z</dcterms:modified>
</cp:coreProperties>
</file>